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0" r:id="rId5"/>
  </p:sldMasterIdLst>
  <p:notesMasterIdLst>
    <p:notesMasterId r:id="rId32"/>
  </p:notesMasterIdLst>
  <p:handoutMasterIdLst>
    <p:handoutMasterId r:id="rId33"/>
  </p:handoutMasterIdLst>
  <p:sldIdLst>
    <p:sldId id="16771194" r:id="rId6"/>
    <p:sldId id="16771204" r:id="rId7"/>
    <p:sldId id="2147477425" r:id="rId8"/>
    <p:sldId id="2147477458" r:id="rId9"/>
    <p:sldId id="2147477505" r:id="rId10"/>
    <p:sldId id="2147477468" r:id="rId11"/>
    <p:sldId id="2147477500" r:id="rId12"/>
    <p:sldId id="2147477496" r:id="rId13"/>
    <p:sldId id="2147477497" r:id="rId14"/>
    <p:sldId id="2147477502" r:id="rId15"/>
    <p:sldId id="2147477504" r:id="rId16"/>
    <p:sldId id="2147477506" r:id="rId17"/>
    <p:sldId id="2147477507" r:id="rId18"/>
    <p:sldId id="2147477498" r:id="rId19"/>
    <p:sldId id="2147477499" r:id="rId20"/>
    <p:sldId id="2147477445" r:id="rId21"/>
    <p:sldId id="2147477486" r:id="rId22"/>
    <p:sldId id="2147477487" r:id="rId23"/>
    <p:sldId id="2147477489" r:id="rId24"/>
    <p:sldId id="2147477490" r:id="rId25"/>
    <p:sldId id="2147477491" r:id="rId26"/>
    <p:sldId id="2147477492" r:id="rId27"/>
    <p:sldId id="2147477493" r:id="rId28"/>
    <p:sldId id="2147477481" r:id="rId29"/>
    <p:sldId id="2147477483" r:id="rId30"/>
    <p:sldId id="2147477430" r:id="rId31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9C3829F-2C56-4915-AA34-5F93EE359221}">
          <p14:sldIdLst>
            <p14:sldId id="16771194"/>
            <p14:sldId id="16771204"/>
            <p14:sldId id="2147477425"/>
          </p14:sldIdLst>
        </p14:section>
        <p14:section name="数据" id="{2FECDC8B-DE91-4323-AA2B-D801C56C963D}">
          <p14:sldIdLst>
            <p14:sldId id="2147477458"/>
            <p14:sldId id="2147477505"/>
          </p14:sldIdLst>
        </p14:section>
        <p14:section name="死淘" id="{132B593A-E1D9-4DD8-8D75-8389B5773F71}">
          <p14:sldIdLst>
            <p14:sldId id="2147477468"/>
            <p14:sldId id="2147477500"/>
            <p14:sldId id="2147477496"/>
            <p14:sldId id="2147477497"/>
            <p14:sldId id="2147477502"/>
            <p14:sldId id="2147477504"/>
            <p14:sldId id="2147477506"/>
            <p14:sldId id="2147477507"/>
            <p14:sldId id="2147477498"/>
            <p14:sldId id="2147477499"/>
          </p14:sldIdLst>
        </p14:section>
        <p14:section name="eef" id="{0CBA3FCE-B567-4F49-936C-7A69C0064915}">
          <p14:sldIdLst>
            <p14:sldId id="2147477445"/>
            <p14:sldId id="2147477486"/>
            <p14:sldId id="2147477487"/>
            <p14:sldId id="2147477489"/>
            <p14:sldId id="2147477490"/>
            <p14:sldId id="2147477491"/>
            <p14:sldId id="2147477492"/>
            <p14:sldId id="2147477493"/>
            <p14:sldId id="2147477481"/>
            <p14:sldId id="2147477483"/>
          </p14:sldIdLst>
        </p14:section>
        <p14:section name="下周计划" id="{AAB4484A-A58E-4FF9-9CE2-A3928016DD34}">
          <p14:sldIdLst>
            <p14:sldId id="21474774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03" userDrawn="1">
          <p15:clr>
            <a:srgbClr val="A4A3A4"/>
          </p15:clr>
        </p15:guide>
        <p15:guide id="2" pos="254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FF"/>
    <a:srgbClr val="F1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92" autoAdjust="0"/>
    <p:restoredTop sz="93438" autoAdjust="0"/>
  </p:normalViewPr>
  <p:slideViewPr>
    <p:cSldViewPr snapToGrid="0" showGuides="1">
      <p:cViewPr varScale="1">
        <p:scale>
          <a:sx n="81" d="100"/>
          <a:sy n="81" d="100"/>
        </p:scale>
        <p:origin x="605" y="68"/>
      </p:cViewPr>
      <p:guideLst>
        <p:guide orient="horz" pos="2103"/>
        <p:guide pos="254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134" y="8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tags" Target="tags/tag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E34E3-7E5C-436A-9E6D-2FFC8FFCFCBF}" type="datetimeFigureOut">
              <a:rPr lang="en-US" smtClean="0">
                <a:latin typeface="Anova Light" panose="020B0403020203020204" pitchFamily="34" charset="0"/>
              </a:rPr>
              <a:t>5/9/2025</a:t>
            </a:fld>
            <a:endParaRPr lang="en-US" dirty="0">
              <a:latin typeface="Anova Light" panose="020B0403020203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0" y="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4EF46A2-9381-4C51-8277-3C7F2938E9F9}" type="slidenum">
              <a:rPr lang="en-US" smtClean="0">
                <a:latin typeface="Anova Light" panose="020B0403020203020204" pitchFamily="34" charset="0"/>
              </a:rPr>
              <a:t>‹#›</a:t>
            </a:fld>
            <a:endParaRPr lang="en-US" dirty="0">
              <a:latin typeface="Anova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solidFill>
                  <a:schemeClr val="tx1"/>
                </a:solidFill>
                <a:latin typeface="Anova Light" panose="020B0403020203020204" pitchFamily="34" charset="0"/>
              </a:defRPr>
            </a:lvl1pPr>
          </a:lstStyle>
          <a:p>
            <a:fld id="{D46682E9-A1D3-F04F-A14F-ABAA4D2618F2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685800" y="8879554"/>
            <a:ext cx="2514600" cy="169277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27432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00" b="0" i="0" u="none" strike="noStrike" kern="300" cap="none" spc="5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0" y="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chemeClr val="tx1"/>
                </a:solidFill>
                <a:latin typeface="Anova Light" panose="020B0403020203020204" pitchFamily="34" charset="0"/>
              </a:defRPr>
            </a:lvl1pPr>
          </a:lstStyle>
          <a:p>
            <a:pPr algn="l"/>
            <a:fld id="{C4EF46A2-9381-4C51-8277-3C7F2938E9F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92336" y="8788172"/>
            <a:ext cx="627951" cy="260659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2493335" y="8732520"/>
            <a:ext cx="187133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82880"/>
            <a:r>
              <a:rPr lang="en-US" sz="800" dirty="0">
                <a:solidFill>
                  <a:schemeClr val="tx1"/>
                </a:solidFill>
                <a:latin typeface="Anova Light" panose="020B0403020203020204" pitchFamily="34" charset="0"/>
              </a:rPr>
              <a:t>sas.com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28600" indent="-228600" algn="l" defTabSz="1219200" rtl="0" eaLnBrk="1" latinLnBrk="0" hangingPunct="1">
      <a:buClr>
        <a:schemeClr val="accent5"/>
      </a:buClr>
      <a:buFont typeface="Anova Light" panose="020B0403020203020204" pitchFamily="34" charset="0"/>
      <a:buChar char="•"/>
      <a:defRPr sz="1600" b="0" i="0" kern="1200">
        <a:solidFill>
          <a:schemeClr val="tx1"/>
        </a:solidFill>
        <a:latin typeface="+mn-lt"/>
        <a:ea typeface="+mn-ea"/>
        <a:cs typeface="+mn-cs"/>
      </a:defRPr>
    </a:lvl1pPr>
    <a:lvl2pPr marL="838200" indent="-228600" algn="l" defTabSz="1219200" rtl="0" eaLnBrk="1" latinLnBrk="0" hangingPunct="1">
      <a:buClr>
        <a:schemeClr val="accent5"/>
      </a:buClr>
      <a:buFont typeface="Anova Light" panose="020B0403020203020204" pitchFamily="34" charset="0"/>
      <a:buChar char="–"/>
      <a:defRPr sz="1335" b="0" i="0" kern="1200">
        <a:solidFill>
          <a:schemeClr val="tx1"/>
        </a:solidFill>
        <a:latin typeface="+mn-lt"/>
        <a:ea typeface="+mn-ea"/>
        <a:cs typeface="+mn-cs"/>
      </a:defRPr>
    </a:lvl2pPr>
    <a:lvl3pPr marL="1447800" indent="-228600" algn="l" defTabSz="1219200" rtl="0" eaLnBrk="1" latinLnBrk="0" hangingPunct="1">
      <a:buClr>
        <a:schemeClr val="accent5"/>
      </a:buClr>
      <a:buFont typeface="Anova Light" panose="020B0403020203020204" pitchFamily="34" charset="0"/>
      <a:buChar char="•"/>
      <a:defRPr sz="1200" b="0" i="0" kern="1200">
        <a:solidFill>
          <a:schemeClr val="tx1"/>
        </a:solidFill>
        <a:latin typeface="+mn-lt"/>
        <a:ea typeface="+mn-ea"/>
        <a:cs typeface="+mn-cs"/>
      </a:defRPr>
    </a:lvl3pPr>
    <a:lvl4pPr marL="2057400" indent="-228600" algn="l" defTabSz="1219200" rtl="0" eaLnBrk="1" latinLnBrk="0" hangingPunct="1">
      <a:buClr>
        <a:schemeClr val="accent5"/>
      </a:buClr>
      <a:buFont typeface="Anova Light" panose="020B0403020203020204" pitchFamily="34" charset="0"/>
      <a:buChar char="–"/>
      <a:defRPr sz="1065" b="0" i="0" kern="1200">
        <a:solidFill>
          <a:schemeClr val="tx1"/>
        </a:solidFill>
        <a:latin typeface="+mn-lt"/>
        <a:ea typeface="+mn-ea"/>
        <a:cs typeface="+mn-cs"/>
      </a:defRPr>
    </a:lvl4pPr>
    <a:lvl5pPr marL="2667000" indent="-228600" algn="l" defTabSz="1219200" rtl="0" eaLnBrk="1" latinLnBrk="0" hangingPunct="1">
      <a:buClr>
        <a:schemeClr val="accent5"/>
      </a:buClr>
      <a:buFont typeface="Anova Light" panose="020B0403020203020204" pitchFamily="34" charset="0"/>
      <a:buChar char="•"/>
      <a:defRPr sz="935" b="0" i="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4954" y="1890117"/>
            <a:ext cx="10518846" cy="923330"/>
          </a:xfrm>
          <a:prstGeom prst="rect">
            <a:avLst/>
          </a:prstGeom>
        </p:spPr>
        <p:txBody>
          <a:bodyPr vert="horz" wrap="square" lIns="0" tIns="0" rIns="0" bIns="182880" rtlCol="0" anchor="b" anchorCtr="0">
            <a:sp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Slideshow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834954" y="2813447"/>
            <a:ext cx="10518846" cy="615553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3200">
                <a:solidFill>
                  <a:schemeClr val="accent3"/>
                </a:solidFill>
              </a:defRPr>
            </a:lvl1pPr>
            <a:lvl2pPr marL="243840" indent="0">
              <a:buNone/>
              <a:defRPr>
                <a:solidFill>
                  <a:schemeClr val="accent3"/>
                </a:solidFill>
              </a:defRPr>
            </a:lvl2pPr>
            <a:lvl3pPr marL="48768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Slideshow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4955" y="5517985"/>
            <a:ext cx="8082481" cy="705015"/>
          </a:xfr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65">
                <a:solidFill>
                  <a:schemeClr val="accent3"/>
                </a:solidFill>
              </a:defRPr>
            </a:lvl1pPr>
            <a:lvl2pPr marL="243840" indent="0">
              <a:buNone/>
              <a:defRPr sz="1465">
                <a:solidFill>
                  <a:schemeClr val="accent3"/>
                </a:solidFill>
              </a:defRPr>
            </a:lvl2pPr>
            <a:lvl3pPr marL="48768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335">
                <a:solidFill>
                  <a:schemeClr val="accent3"/>
                </a:solidFill>
              </a:defRPr>
            </a:lvl4pPr>
            <a:lvl5pPr marL="1828800" indent="0">
              <a:buNone/>
              <a:defRPr sz="1335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Presenter Info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AS - 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Video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 userDrawn="1"/>
        </p:nvSpPr>
        <p:spPr>
          <a:xfrm>
            <a:off x="834955" y="6539393"/>
            <a:ext cx="3352800" cy="194990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5" b="0" i="0" u="none" strike="noStrike" kern="300" cap="none" spc="67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217439" y="6344362"/>
            <a:ext cx="741875" cy="307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42533" y="5517984"/>
            <a:ext cx="1711268" cy="705016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4955" y="1890117"/>
            <a:ext cx="10521696" cy="923330"/>
          </a:xfrm>
          <a:prstGeom prst="rect">
            <a:avLst/>
          </a:prstGeom>
        </p:spPr>
        <p:txBody>
          <a:bodyPr vert="horz" wrap="square" lIns="0" tIns="0" rIns="0" bIns="182880" rtlCol="0" anchor="b" anchorCtr="0">
            <a:sp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Slideshow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834955" y="2813447"/>
            <a:ext cx="10521696" cy="615553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3200">
                <a:solidFill>
                  <a:schemeClr val="accent3"/>
                </a:solidFill>
              </a:defRPr>
            </a:lvl1pPr>
            <a:lvl2pPr marL="243840" indent="0">
              <a:buNone/>
              <a:defRPr>
                <a:solidFill>
                  <a:schemeClr val="accent3"/>
                </a:solidFill>
              </a:defRPr>
            </a:lvl2pPr>
            <a:lvl3pPr marL="48768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Slideshow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4955" y="5517985"/>
            <a:ext cx="8082481" cy="705015"/>
          </a:xfr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65">
                <a:solidFill>
                  <a:schemeClr val="accent3"/>
                </a:solidFill>
              </a:defRPr>
            </a:lvl1pPr>
            <a:lvl2pPr marL="243840" indent="0">
              <a:buNone/>
              <a:defRPr sz="1465">
                <a:solidFill>
                  <a:schemeClr val="accent3"/>
                </a:solidFill>
              </a:defRPr>
            </a:lvl2pPr>
            <a:lvl3pPr marL="48768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335">
                <a:solidFill>
                  <a:schemeClr val="accent3"/>
                </a:solidFill>
              </a:defRPr>
            </a:lvl4pPr>
            <a:lvl5pPr marL="1828800" indent="0">
              <a:buNone/>
              <a:defRPr sz="1335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Presenter Info</a:t>
            </a:r>
          </a:p>
        </p:txBody>
      </p:sp>
      <p:sp>
        <p:nvSpPr>
          <p:cNvPr id="2" name="TextBox 4"/>
          <p:cNvSpPr txBox="1"/>
          <p:nvPr userDrawn="1"/>
        </p:nvSpPr>
        <p:spPr>
          <a:xfrm>
            <a:off x="834955" y="6539393"/>
            <a:ext cx="3352800" cy="194990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5" b="0" i="0" u="none" strike="noStrike" kern="300" cap="none" spc="67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Secti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4955" y="2505670"/>
            <a:ext cx="8082481" cy="923330"/>
          </a:xfrm>
          <a:prstGeom prst="rect">
            <a:avLst/>
          </a:prstGeom>
        </p:spPr>
        <p:txBody>
          <a:bodyPr vert="horz" wrap="square" lIns="0" tIns="0" rIns="0" bIns="182880" rtlCol="0" anchor="b" anchorCtr="0">
            <a:sp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834955" y="3561836"/>
            <a:ext cx="8082481" cy="615553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3200">
                <a:solidFill>
                  <a:schemeClr val="bg1"/>
                </a:solidFill>
              </a:defRPr>
            </a:lvl1pPr>
            <a:lvl2pPr marL="243840" indent="0">
              <a:buNone/>
              <a:defRPr>
                <a:solidFill>
                  <a:schemeClr val="accent3"/>
                </a:solidFill>
              </a:defRPr>
            </a:lvl2pPr>
            <a:lvl3pPr marL="48768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Section Subtitle</a:t>
            </a:r>
          </a:p>
        </p:txBody>
      </p:sp>
      <p:sp>
        <p:nvSpPr>
          <p:cNvPr id="2" name="TextBox 4"/>
          <p:cNvSpPr txBox="1"/>
          <p:nvPr userDrawn="1"/>
        </p:nvSpPr>
        <p:spPr>
          <a:xfrm>
            <a:off x="834955" y="6539393"/>
            <a:ext cx="3352800" cy="194990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5" b="0" i="0" u="none" strike="noStrike" kern="300" cap="none" spc="67" normalizeH="0" baseline="0" noProof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  <p:pic>
        <p:nvPicPr>
          <p:cNvPr id="3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217439" y="6344362"/>
            <a:ext cx="741875" cy="307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73536"/>
            <a:ext cx="10515600" cy="51706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dirty="0"/>
              <a:t>Click to Add 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41400"/>
            <a:ext cx="10515600" cy="36625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2961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400"/>
            </a:lvl1pPr>
            <a:lvl2pPr>
              <a:defRPr sz="1865"/>
            </a:lvl2pPr>
            <a:lvl3pPr>
              <a:defRPr sz="1600">
                <a:latin typeface="+mn-lt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41400"/>
            <a:ext cx="10515600" cy="36625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accent1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199" y="1600200"/>
            <a:ext cx="5161231" cy="42961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400"/>
            </a:lvl1pPr>
            <a:lvl2pPr>
              <a:defRPr sz="1865">
                <a:latin typeface="+mn-lt"/>
              </a:defRPr>
            </a:lvl2pPr>
            <a:lvl3pPr>
              <a:defRPr sz="1600">
                <a:latin typeface="+mn-lt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/>
          </p:nvPr>
        </p:nvSpPr>
        <p:spPr>
          <a:xfrm>
            <a:off x="6192571" y="1600200"/>
            <a:ext cx="5161232" cy="42961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400"/>
            </a:lvl1pPr>
            <a:lvl2pPr>
              <a:defRPr sz="1865">
                <a:latin typeface="+mn-lt"/>
              </a:defRPr>
            </a:lvl2pPr>
            <a:lvl3pPr>
              <a:defRPr sz="1600">
                <a:latin typeface="+mn-lt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41400"/>
            <a:ext cx="10515600" cy="36625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Title Only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911937"/>
            <a:ext cx="2952184" cy="1034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Add 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Title &amp; Subtitl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947330"/>
            <a:ext cx="3336233" cy="366255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34955" y="2768821"/>
            <a:ext cx="3334512" cy="1034386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/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Add 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Secti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4955" y="2505670"/>
            <a:ext cx="8082481" cy="923330"/>
          </a:xfrm>
          <a:prstGeom prst="rect">
            <a:avLst/>
          </a:prstGeom>
        </p:spPr>
        <p:txBody>
          <a:bodyPr vert="horz" wrap="square" lIns="0" tIns="0" rIns="0" bIns="182880" rtlCol="0" anchor="b" anchorCtr="0">
            <a:sp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834955" y="3561836"/>
            <a:ext cx="8082481" cy="615553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3200">
                <a:solidFill>
                  <a:schemeClr val="bg1"/>
                </a:solidFill>
              </a:defRPr>
            </a:lvl1pPr>
            <a:lvl2pPr marL="243840" indent="0">
              <a:buNone/>
              <a:defRPr>
                <a:solidFill>
                  <a:schemeClr val="accent3"/>
                </a:solidFill>
              </a:defRPr>
            </a:lvl2pPr>
            <a:lvl3pPr marL="48768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Section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4955" y="2967336"/>
            <a:ext cx="8708755" cy="923330"/>
          </a:xfrm>
          <a:prstGeom prst="rect">
            <a:avLst/>
          </a:prstGeom>
        </p:spPr>
        <p:txBody>
          <a:bodyPr vert="horz" wrap="square" lIns="0" tIns="0" rIns="0" bIns="182880" rtlCol="0" anchor="ctr" anchorCtr="0">
            <a:sp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Slideshow Closing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42533" y="5517984"/>
            <a:ext cx="1711268" cy="705016"/>
          </a:xfrm>
          <a:prstGeom prst="rect">
            <a:avLst/>
          </a:prstGeom>
        </p:spPr>
      </p:pic>
      <p:sp>
        <p:nvSpPr>
          <p:cNvPr id="2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4955" y="5517985"/>
            <a:ext cx="8082481" cy="705015"/>
          </a:xfr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65">
                <a:solidFill>
                  <a:schemeClr val="accent3"/>
                </a:solidFill>
              </a:defRPr>
            </a:lvl1pPr>
            <a:lvl2pPr marL="243840" indent="0">
              <a:buNone/>
              <a:defRPr sz="1465">
                <a:solidFill>
                  <a:schemeClr val="accent3"/>
                </a:solidFill>
              </a:defRPr>
            </a:lvl2pPr>
            <a:lvl3pPr marL="48768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335">
                <a:solidFill>
                  <a:schemeClr val="accent3"/>
                </a:solidFill>
              </a:defRPr>
            </a:lvl4pPr>
            <a:lvl5pPr marL="1828800" indent="0">
              <a:buNone/>
              <a:defRPr sz="1335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a website or email</a:t>
            </a:r>
          </a:p>
        </p:txBody>
      </p:sp>
      <p:sp>
        <p:nvSpPr>
          <p:cNvPr id="3" name="TextBox 4"/>
          <p:cNvSpPr txBox="1"/>
          <p:nvPr userDrawn="1"/>
        </p:nvSpPr>
        <p:spPr>
          <a:xfrm>
            <a:off x="834955" y="6539393"/>
            <a:ext cx="3352800" cy="194990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5" b="0" i="0" u="none" strike="noStrike" kern="300" cap="none" spc="67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Video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73536"/>
            <a:ext cx="10515600" cy="51706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dirty="0"/>
              <a:t>Click to Add 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41400"/>
            <a:ext cx="10515600" cy="36625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400"/>
            </a:lvl1pPr>
            <a:lvl2pPr>
              <a:defRPr sz="1865"/>
            </a:lvl2pPr>
            <a:lvl3pPr>
              <a:defRPr sz="1600">
                <a:latin typeface="+mn-lt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41400"/>
            <a:ext cx="10515600" cy="36625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199" y="1600201"/>
            <a:ext cx="5161231" cy="45767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400"/>
            </a:lvl1pPr>
            <a:lvl2pPr>
              <a:defRPr sz="1865">
                <a:latin typeface="+mn-lt"/>
              </a:defRPr>
            </a:lvl2pPr>
            <a:lvl3pPr>
              <a:defRPr sz="1600">
                <a:latin typeface="+mn-lt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/>
          </p:nvPr>
        </p:nvSpPr>
        <p:spPr>
          <a:xfrm>
            <a:off x="6192571" y="1600201"/>
            <a:ext cx="5161232" cy="45767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400"/>
            </a:lvl1pPr>
            <a:lvl2pPr>
              <a:defRPr sz="1865">
                <a:latin typeface="+mn-lt"/>
              </a:defRPr>
            </a:lvl2pPr>
            <a:lvl3pPr>
              <a:defRPr sz="1600">
                <a:latin typeface="+mn-lt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41400"/>
            <a:ext cx="10515600" cy="36625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Title Only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911937"/>
            <a:ext cx="2952184" cy="1034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Add 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Title &amp; Subtitl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947330"/>
            <a:ext cx="3336233" cy="366255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34955" y="2768821"/>
            <a:ext cx="3334512" cy="1034386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/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Add 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4955" y="2967336"/>
            <a:ext cx="8708755" cy="923330"/>
          </a:xfrm>
          <a:prstGeom prst="rect">
            <a:avLst/>
          </a:prstGeom>
        </p:spPr>
        <p:txBody>
          <a:bodyPr vert="horz" wrap="square" lIns="0" tIns="0" rIns="0" bIns="182880" rtlCol="0" anchor="ctr" anchorCtr="0">
            <a:sp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Slideshow Closing</a:t>
            </a:r>
          </a:p>
        </p:txBody>
      </p:sp>
      <p:sp>
        <p:nvSpPr>
          <p:cNvPr id="2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4955" y="5517985"/>
            <a:ext cx="8082481" cy="705015"/>
          </a:xfr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65">
                <a:solidFill>
                  <a:schemeClr val="accent3"/>
                </a:solidFill>
              </a:defRPr>
            </a:lvl1pPr>
            <a:lvl2pPr marL="243840" indent="0">
              <a:buNone/>
              <a:defRPr sz="1465">
                <a:solidFill>
                  <a:schemeClr val="accent3"/>
                </a:solidFill>
              </a:defRPr>
            </a:lvl2pPr>
            <a:lvl3pPr marL="48768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335">
                <a:solidFill>
                  <a:schemeClr val="accent3"/>
                </a:solidFill>
              </a:defRPr>
            </a:lvl4pPr>
            <a:lvl5pPr marL="1828800" indent="0">
              <a:buNone/>
              <a:defRPr sz="1335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a website or email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4"/>
          <p:cNvSpPr txBox="1"/>
          <p:nvPr userDrawn="1"/>
        </p:nvSpPr>
        <p:spPr>
          <a:xfrm>
            <a:off x="834955" y="6539393"/>
            <a:ext cx="3352800" cy="194990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5" b="0" i="0" u="none" strike="noStrike" kern="300" cap="none" spc="67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4955" y="1600200"/>
            <a:ext cx="10515600" cy="45767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4955" y="473536"/>
            <a:ext cx="10515600" cy="51706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Add Slide Title</a:t>
            </a:r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1217439" y="6344362"/>
            <a:ext cx="741875" cy="307948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242570" y="4400550"/>
            <a:ext cx="406400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zh-CN" altLang="en-US" dirty="0">
              <a:solidFill>
                <a:schemeClr val="tx1"/>
              </a:solidFill>
            </a:endParaRPr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735" b="1" i="0" kern="1200">
          <a:solidFill>
            <a:schemeClr val="accent5"/>
          </a:solidFill>
          <a:latin typeface="Anova Bold" panose="020B0703020203020204" pitchFamily="34" charset="0"/>
          <a:ea typeface="+mj-ea"/>
          <a:cs typeface="+mj-cs"/>
        </a:defRPr>
      </a:lvl1pPr>
    </p:titleStyle>
    <p:bodyStyle>
      <a:lvl1pPr marL="243840" indent="-243840" algn="l" defTabSz="914400" rtl="0" eaLnBrk="1" latinLnBrk="0" hangingPunct="1">
        <a:lnSpc>
          <a:spcPct val="85000"/>
        </a:lnSpc>
        <a:spcBef>
          <a:spcPts val="1065"/>
        </a:spcBef>
        <a:buClr>
          <a:schemeClr val="accent5"/>
        </a:buClr>
        <a:buFont typeface="Anova Light" panose="020B0403020203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87680" indent="-243840" algn="l" defTabSz="914400" rtl="0" eaLnBrk="1" latinLnBrk="0" hangingPunct="1">
        <a:lnSpc>
          <a:spcPct val="85000"/>
        </a:lnSpc>
        <a:spcBef>
          <a:spcPts val="1065"/>
        </a:spcBef>
        <a:buClr>
          <a:schemeClr val="accent5"/>
        </a:buClr>
        <a:buFont typeface="Anova Light" panose="020B0403020203020204" pitchFamily="34" charset="0"/>
        <a:buChar char="–"/>
        <a:defRPr sz="1865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43840" algn="l" defTabSz="914400" rtl="0" eaLnBrk="1" latinLnBrk="0" hangingPunct="1">
        <a:lnSpc>
          <a:spcPct val="85000"/>
        </a:lnSpc>
        <a:spcBef>
          <a:spcPts val="1065"/>
        </a:spcBef>
        <a:buClr>
          <a:schemeClr val="accent5"/>
        </a:buClr>
        <a:buFont typeface="Anova Light" panose="020B0403020203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0984752" y="6096000"/>
            <a:ext cx="1207248" cy="762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6096000"/>
            <a:ext cx="10984752" cy="76200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4955" y="1600200"/>
            <a:ext cx="10515600" cy="42961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4955" y="473536"/>
            <a:ext cx="10515600" cy="51706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8" name="TextBox 4"/>
          <p:cNvSpPr txBox="1"/>
          <p:nvPr userDrawn="1"/>
        </p:nvSpPr>
        <p:spPr>
          <a:xfrm>
            <a:off x="834955" y="6180007"/>
            <a:ext cx="5725995" cy="420564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135" b="1" i="0" u="none" strike="noStrike" kern="300" cap="none" spc="67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nova Bold" panose="020B07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CONFIDENTIAL — DO NOT DISCLOSE</a:t>
            </a:r>
          </a:p>
        </p:txBody>
      </p:sp>
      <p:sp>
        <p:nvSpPr>
          <p:cNvPr id="10" name="TextBox 4"/>
          <p:cNvSpPr txBox="1"/>
          <p:nvPr userDrawn="1"/>
        </p:nvSpPr>
        <p:spPr>
          <a:xfrm>
            <a:off x="834955" y="6539393"/>
            <a:ext cx="3352800" cy="194990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5" b="0" i="0" u="none" strike="noStrike" kern="300" cap="none" spc="67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  <p:pic>
        <p:nvPicPr>
          <p:cNvPr id="4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1217439" y="6344362"/>
            <a:ext cx="741875" cy="307948"/>
          </a:xfrm>
          <a:prstGeom prst="rect">
            <a:avLst/>
          </a:prstGeom>
        </p:spPr>
      </p:pic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735" b="1" i="0" kern="1200">
          <a:solidFill>
            <a:schemeClr val="accent5"/>
          </a:solidFill>
          <a:latin typeface="Anova Bold" panose="020B0703020203020204" pitchFamily="34" charset="0"/>
          <a:ea typeface="+mj-ea"/>
          <a:cs typeface="+mj-cs"/>
        </a:defRPr>
      </a:lvl1pPr>
    </p:titleStyle>
    <p:bodyStyle>
      <a:lvl1pPr marL="243840" indent="-243840" algn="l" defTabSz="914400" rtl="0" eaLnBrk="1" latinLnBrk="0" hangingPunct="1">
        <a:lnSpc>
          <a:spcPct val="85000"/>
        </a:lnSpc>
        <a:spcBef>
          <a:spcPts val="1065"/>
        </a:spcBef>
        <a:buClr>
          <a:schemeClr val="accent5"/>
        </a:buClr>
        <a:buFont typeface="Anova Light" panose="020B0403020203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87680" indent="-243840" algn="l" defTabSz="914400" rtl="0" eaLnBrk="1" latinLnBrk="0" hangingPunct="1">
        <a:lnSpc>
          <a:spcPct val="85000"/>
        </a:lnSpc>
        <a:spcBef>
          <a:spcPts val="1065"/>
        </a:spcBef>
        <a:buClr>
          <a:schemeClr val="accent5"/>
        </a:buClr>
        <a:buFont typeface="Anova Light" panose="020B0403020203020204" pitchFamily="34" charset="0"/>
        <a:buChar char="–"/>
        <a:defRPr sz="1865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43840" algn="l" defTabSz="914400" rtl="0" eaLnBrk="1" latinLnBrk="0" hangingPunct="1">
        <a:lnSpc>
          <a:spcPct val="85000"/>
        </a:lnSpc>
        <a:spcBef>
          <a:spcPts val="1065"/>
        </a:spcBef>
        <a:buClr>
          <a:schemeClr val="accent5"/>
        </a:buClr>
        <a:buFont typeface="Anova Light" panose="020B0403020203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5419" y="1213071"/>
            <a:ext cx="10518846" cy="2400657"/>
          </a:xfrm>
        </p:spPr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数智驱动的肉鸡养殖根因分析实施方案</a:t>
            </a:r>
            <a:b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b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第二周成果汇报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834955" y="4308945"/>
            <a:ext cx="8082481" cy="705015"/>
          </a:xfrm>
        </p:spPr>
        <p:txBody>
          <a:bodyPr/>
          <a:lstStyle/>
          <a:p>
            <a:r>
              <a:rPr lang="en-US" altLang="zh-CN" dirty="0"/>
              <a:t>2025.05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1AF7B-3FA0-4E40-FBE5-FACAC36D4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F49E1BA0-C148-7722-2F8D-DBCF7153A22D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F1386F9-C0B7-45B5-33CC-589F0894F785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9DA9055-87D2-C9CA-3336-8D0F80275EEE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F3AB212-470E-4CED-C233-57258ABEEDEF}"/>
              </a:ext>
            </a:extLst>
          </p:cNvPr>
          <p:cNvSpPr/>
          <p:nvPr/>
        </p:nvSpPr>
        <p:spPr>
          <a:xfrm>
            <a:off x="492981" y="1249209"/>
            <a:ext cx="564032" cy="129645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AC95F2-D0CC-CA01-C98B-CAB94028493E}"/>
              </a:ext>
            </a:extLst>
          </p:cNvPr>
          <p:cNvSpPr/>
          <p:nvPr/>
        </p:nvSpPr>
        <p:spPr>
          <a:xfrm>
            <a:off x="492981" y="1249209"/>
            <a:ext cx="11060104" cy="129645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7236916-8226-9D1D-D82A-C4DB364B9BA8}"/>
              </a:ext>
            </a:extLst>
          </p:cNvPr>
          <p:cNvSpPr txBox="1"/>
          <p:nvPr/>
        </p:nvSpPr>
        <p:spPr>
          <a:xfrm>
            <a:off x="1057013" y="1315378"/>
            <a:ext cx="10642006" cy="114893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lang="en-US" altLang="zh-CN" sz="1600" dirty="0">
              <a:solidFill>
                <a:schemeClr val="accent4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数据预处理：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根据入雏日期划分月份，按每个月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85%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分位数划分正负样本，以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9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月到来年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月的样本作为训练集，以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月的样本作为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						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跨期验证。</a:t>
            </a:r>
            <a:endParaRPr lang="en-US" altLang="zh-CN" sz="1400" b="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目标变量：</a:t>
            </a:r>
            <a:r>
              <a:rPr lang="en-US" altLang="zh-CN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21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日龄后死淘率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8DFFBA5-D3FD-B2A2-31F7-51FFB9673315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97005C-DEF3-B47B-2CD4-2E3B1567D077}"/>
              </a:ext>
            </a:extLst>
          </p:cNvPr>
          <p:cNvSpPr/>
          <p:nvPr/>
        </p:nvSpPr>
        <p:spPr>
          <a:xfrm>
            <a:off x="492981" y="2627024"/>
            <a:ext cx="387864" cy="404523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初步结论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F75A3CD-772D-CD61-4340-514F0932E42E}"/>
              </a:ext>
            </a:extLst>
          </p:cNvPr>
          <p:cNvSpPr/>
          <p:nvPr/>
        </p:nvSpPr>
        <p:spPr>
          <a:xfrm>
            <a:off x="492981" y="2627024"/>
            <a:ext cx="11060104" cy="404523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E6CD36-D852-EBF4-413F-DC536AEE93BC}"/>
              </a:ext>
            </a:extLst>
          </p:cNvPr>
          <p:cNvSpPr txBox="1"/>
          <p:nvPr/>
        </p:nvSpPr>
        <p:spPr>
          <a:xfrm>
            <a:off x="2231391" y="6129508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训练集</a:t>
            </a: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2180D1-27D7-D196-CFCC-355671341CD3}"/>
              </a:ext>
            </a:extLst>
          </p:cNvPr>
          <p:cNvSpPr txBox="1"/>
          <p:nvPr/>
        </p:nvSpPr>
        <p:spPr>
          <a:xfrm>
            <a:off x="5815165" y="6135015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跨期验证</a:t>
            </a: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0D4E010-C99E-2C26-DC1D-55F4837BF35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51" y="2743673"/>
            <a:ext cx="3768066" cy="33699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870145F-4632-9A55-7418-0F235D1290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745"/>
          <a:stretch/>
        </p:blipFill>
        <p:spPr>
          <a:xfrm>
            <a:off x="4227412" y="2562318"/>
            <a:ext cx="4014530" cy="355126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8B2469-233C-A4B0-EBC2-9C9B0EAC5E7B}"/>
              </a:ext>
            </a:extLst>
          </p:cNvPr>
          <p:cNvSpPr txBox="1"/>
          <p:nvPr/>
        </p:nvSpPr>
        <p:spPr>
          <a:xfrm>
            <a:off x="8022201" y="2682410"/>
            <a:ext cx="32770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82  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_35.0  300.670528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134         HESOURCE  274.460733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15  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1-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_MEAN_32.0  249.614344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68  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_21.0  182.425075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             DENSITY  165.375849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79  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_32.0  161.066131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119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_22.0  151.274284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30  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6-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_MEAN_33.0  139.311332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139         FARMSUPERVISOR  138.608522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49  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_2.0  134.715087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80  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_33.0  134.697247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130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_33.0  132.399461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             DOCAMOUNT  130.004111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45  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最高温度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_35.0  111.448050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135         HEAGE  111.077430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             ELECTRICITY_COST  106.343030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76  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_29.0   97.389704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66  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_19.0   97.097010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81  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_34.0   96.495297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72  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_25.0   91.304803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835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1710C-54DB-C871-20F3-44107386B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71CF49D3-7470-417B-0307-90D6BCF50794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2073703-B5F8-F010-5D17-83A67ABDCEB7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DB67D9F-E8C1-F9B8-262B-2585436D91C2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45C38948-1A12-B213-B18F-170796F1E86B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259DBB-955A-86EE-13FB-C23225533B8B}"/>
              </a:ext>
            </a:extLst>
          </p:cNvPr>
          <p:cNvSpPr txBox="1"/>
          <p:nvPr/>
        </p:nvSpPr>
        <p:spPr>
          <a:xfrm>
            <a:off x="1161612" y="2954721"/>
            <a:ext cx="48391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&gt;&gt;&gt;print("RMSE:",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root_mean_squared_error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RMSE: 0.026893577352593408</a:t>
            </a:r>
          </a:p>
          <a:p>
            <a:pPr algn="just">
              <a:buNone/>
            </a:pP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print("MAE:",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mean_absolute_error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MAE: 0.01413030649695345</a:t>
            </a:r>
          </a:p>
          <a:p>
            <a:pPr algn="just">
              <a:buNone/>
            </a:pP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print("R2 Score:", r2_score(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      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R2 Score: 0.36201994290961226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9C44F26-0F55-55BE-83D8-54491F73A127}"/>
              </a:ext>
            </a:extLst>
          </p:cNvPr>
          <p:cNvSpPr txBox="1"/>
          <p:nvPr/>
        </p:nvSpPr>
        <p:spPr>
          <a:xfrm>
            <a:off x="7456435" y="2881844"/>
            <a:ext cx="377483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100" dirty="0"/>
              <a:t>141            </a:t>
            </a:r>
            <a:r>
              <a:rPr lang="en-US" altLang="zh-CN" sz="1100" dirty="0" err="1"/>
              <a:t>HARVESTSTATUS_month</a:t>
            </a:r>
            <a:r>
              <a:rPr lang="en-US" altLang="zh-CN" sz="1100" dirty="0"/>
              <a:t>    2.360474</a:t>
            </a:r>
          </a:p>
          <a:p>
            <a:pPr algn="just">
              <a:buNone/>
            </a:pPr>
            <a:r>
              <a:rPr lang="en-US" altLang="zh-CN" sz="1100" dirty="0"/>
              <a:t>140            ESTIMATEDSLAUGHTERDATE _month    0.345710</a:t>
            </a:r>
          </a:p>
          <a:p>
            <a:pPr algn="just">
              <a:buNone/>
            </a:pPr>
            <a:r>
              <a:rPr lang="en-US" altLang="zh-CN" sz="1100" dirty="0"/>
              <a:t>4                ELECTRICITY_COST    0.235757</a:t>
            </a:r>
          </a:p>
          <a:p>
            <a:pPr algn="just">
              <a:buNone/>
            </a:pPr>
            <a:r>
              <a:rPr lang="en-US" altLang="zh-CN" sz="1100" dirty="0"/>
              <a:t>82              </a:t>
            </a:r>
            <a:r>
              <a:rPr lang="zh-CN" altLang="en-US" sz="1100" dirty="0"/>
              <a:t>平均温度变化率</a:t>
            </a:r>
            <a:r>
              <a:rPr lang="en-US" altLang="zh-CN" sz="1100" dirty="0"/>
              <a:t>_35.0    0.223661</a:t>
            </a:r>
          </a:p>
          <a:p>
            <a:pPr algn="just">
              <a:buNone/>
            </a:pPr>
            <a:r>
              <a:rPr lang="en-US" altLang="zh-CN" sz="1100" dirty="0"/>
              <a:t>2                 DENSITY    0.192260</a:t>
            </a:r>
          </a:p>
          <a:p>
            <a:pPr algn="just">
              <a:buNone/>
            </a:pPr>
            <a:r>
              <a:rPr lang="en-US" altLang="zh-CN" sz="1100" dirty="0"/>
              <a:t>139             FARMSUPERVISOR    0.171637</a:t>
            </a:r>
          </a:p>
          <a:p>
            <a:pPr algn="just">
              <a:buNone/>
            </a:pPr>
            <a:r>
              <a:rPr lang="en-US" altLang="zh-CN" sz="1100" dirty="0"/>
              <a:t>5                  GAS_COST    0.154178</a:t>
            </a:r>
          </a:p>
          <a:p>
            <a:pPr algn="just">
              <a:buNone/>
            </a:pPr>
            <a:r>
              <a:rPr lang="en-US" altLang="zh-CN" sz="1100" dirty="0"/>
              <a:t>44                </a:t>
            </a:r>
            <a:r>
              <a:rPr lang="zh-CN" altLang="en-US" sz="1100" dirty="0"/>
              <a:t>最高温度</a:t>
            </a:r>
            <a:r>
              <a:rPr lang="en-US" altLang="zh-CN" sz="1100" dirty="0"/>
              <a:t>_33.0    0.152294</a:t>
            </a:r>
          </a:p>
          <a:p>
            <a:pPr algn="just">
              <a:buNone/>
            </a:pPr>
            <a:r>
              <a:rPr lang="en-US" altLang="zh-CN" sz="1100" dirty="0"/>
              <a:t>25                </a:t>
            </a:r>
            <a:r>
              <a:rPr lang="zh-CN" altLang="en-US" sz="1100" dirty="0"/>
              <a:t>温度</a:t>
            </a:r>
            <a:r>
              <a:rPr lang="en-US" altLang="zh-CN" sz="1100" dirty="0"/>
              <a:t>5-</a:t>
            </a:r>
            <a:r>
              <a:rPr lang="zh-CN" altLang="en-US" sz="1100" dirty="0"/>
              <a:t>平均</a:t>
            </a:r>
            <a:r>
              <a:rPr lang="en-US" altLang="zh-CN" sz="1100" dirty="0"/>
              <a:t>_MEAN_0.0    0.151511</a:t>
            </a:r>
          </a:p>
          <a:p>
            <a:pPr algn="just">
              <a:buNone/>
            </a:pPr>
            <a:r>
              <a:rPr lang="en-US" altLang="zh-CN" sz="1100" dirty="0"/>
              <a:t>80                </a:t>
            </a:r>
            <a:r>
              <a:rPr lang="zh-CN" altLang="en-US" sz="1100" dirty="0"/>
              <a:t>平均温度变化率</a:t>
            </a:r>
            <a:r>
              <a:rPr lang="en-US" altLang="zh-CN" sz="1100" dirty="0"/>
              <a:t>_33.0    0.130289</a:t>
            </a:r>
          </a:p>
          <a:p>
            <a:pPr algn="just">
              <a:buNone/>
            </a:pPr>
            <a:r>
              <a:rPr lang="en-US" altLang="zh-CN" sz="1100" dirty="0"/>
              <a:t>15                </a:t>
            </a:r>
            <a:r>
              <a:rPr lang="zh-CN" altLang="en-US" sz="1100" dirty="0"/>
              <a:t>温度</a:t>
            </a:r>
            <a:r>
              <a:rPr lang="en-US" altLang="zh-CN" sz="1100" dirty="0"/>
              <a:t>1-</a:t>
            </a:r>
            <a:r>
              <a:rPr lang="zh-CN" altLang="en-US" sz="1100" dirty="0"/>
              <a:t>平均</a:t>
            </a:r>
            <a:r>
              <a:rPr lang="en-US" altLang="zh-CN" sz="1100" dirty="0"/>
              <a:t>_MEAN_32.0    0.120261</a:t>
            </a:r>
          </a:p>
          <a:p>
            <a:pPr algn="just">
              <a:buNone/>
            </a:pPr>
            <a:r>
              <a:rPr lang="en-US" altLang="zh-CN" sz="1100" dirty="0"/>
              <a:t>79                </a:t>
            </a:r>
            <a:r>
              <a:rPr lang="zh-CN" altLang="en-US" sz="1100" dirty="0"/>
              <a:t>平均温度变化率</a:t>
            </a:r>
            <a:r>
              <a:rPr lang="en-US" altLang="zh-CN" sz="1100" dirty="0"/>
              <a:t>_32.0    0.109641</a:t>
            </a:r>
          </a:p>
          <a:p>
            <a:pPr algn="just">
              <a:buNone/>
            </a:pPr>
            <a:r>
              <a:rPr lang="en-US" altLang="zh-CN" sz="1100" dirty="0"/>
              <a:t>81                </a:t>
            </a:r>
            <a:r>
              <a:rPr lang="zh-CN" altLang="en-US" sz="1100" dirty="0"/>
              <a:t>平均温度变化率</a:t>
            </a:r>
            <a:r>
              <a:rPr lang="en-US" altLang="zh-CN" sz="1100" dirty="0"/>
              <a:t>_34.0    0.105907</a:t>
            </a:r>
          </a:p>
          <a:p>
            <a:pPr algn="just">
              <a:buNone/>
            </a:pPr>
            <a:r>
              <a:rPr lang="en-US" altLang="zh-CN" sz="1100" dirty="0"/>
              <a:t>134              HESOURCE    0.094603</a:t>
            </a:r>
          </a:p>
          <a:p>
            <a:pPr algn="just">
              <a:buNone/>
            </a:pPr>
            <a:r>
              <a:rPr lang="en-US" altLang="zh-CN" sz="1100" dirty="0"/>
              <a:t>45                </a:t>
            </a:r>
            <a:r>
              <a:rPr lang="zh-CN" altLang="en-US" sz="1100" dirty="0"/>
              <a:t>最高温度</a:t>
            </a:r>
            <a:r>
              <a:rPr lang="en-US" altLang="zh-CN" sz="1100" dirty="0"/>
              <a:t>_35.0    0.085974</a:t>
            </a:r>
          </a:p>
          <a:p>
            <a:pPr algn="just">
              <a:buNone/>
            </a:pPr>
            <a:r>
              <a:rPr lang="en-US" altLang="zh-CN" sz="1100" dirty="0"/>
              <a:t>106              </a:t>
            </a:r>
            <a:r>
              <a:rPr lang="zh-CN" altLang="en-US" sz="1100" dirty="0"/>
              <a:t>最低温度变化率</a:t>
            </a:r>
            <a:r>
              <a:rPr lang="en-US" altLang="zh-CN" sz="1100" dirty="0"/>
              <a:t>_9.0    0.081239</a:t>
            </a:r>
          </a:p>
          <a:p>
            <a:pPr algn="just">
              <a:buNone/>
            </a:pPr>
            <a:r>
              <a:rPr lang="en-US" altLang="zh-CN" sz="1100" dirty="0"/>
              <a:t>88                </a:t>
            </a:r>
            <a:r>
              <a:rPr lang="zh-CN" altLang="en-US" sz="1100" dirty="0"/>
              <a:t>最高温度变化率</a:t>
            </a:r>
            <a:r>
              <a:rPr lang="en-US" altLang="zh-CN" sz="1100" dirty="0"/>
              <a:t>_16.0    0.080001</a:t>
            </a:r>
          </a:p>
          <a:p>
            <a:pPr algn="just">
              <a:buNone/>
            </a:pPr>
            <a:r>
              <a:rPr lang="en-US" altLang="zh-CN" sz="1100" dirty="0"/>
              <a:t>21                </a:t>
            </a:r>
            <a:r>
              <a:rPr lang="zh-CN" altLang="en-US" sz="1100" dirty="0"/>
              <a:t>温度</a:t>
            </a:r>
            <a:r>
              <a:rPr lang="en-US" altLang="zh-CN" sz="1100" dirty="0"/>
              <a:t>3-</a:t>
            </a:r>
            <a:r>
              <a:rPr lang="zh-CN" altLang="en-US" sz="1100" dirty="0"/>
              <a:t>平均</a:t>
            </a:r>
            <a:r>
              <a:rPr lang="en-US" altLang="zh-CN" sz="1100" dirty="0"/>
              <a:t>_MEAN_0.0    0.078040</a:t>
            </a:r>
          </a:p>
          <a:p>
            <a:pPr algn="just">
              <a:buNone/>
            </a:pPr>
            <a:r>
              <a:rPr lang="en-US" altLang="zh-CN" sz="1100" dirty="0"/>
              <a:t>123              </a:t>
            </a:r>
            <a:r>
              <a:rPr lang="zh-CN" altLang="en-US" sz="1100" dirty="0"/>
              <a:t>最低温度变化率</a:t>
            </a:r>
            <a:r>
              <a:rPr lang="en-US" altLang="zh-CN" sz="1100" dirty="0"/>
              <a:t>_26.0    0.073582</a:t>
            </a:r>
          </a:p>
          <a:p>
            <a:pPr algn="just">
              <a:buNone/>
            </a:pPr>
            <a:r>
              <a:rPr lang="en-US" altLang="zh-CN" sz="1100" dirty="0"/>
              <a:t>131              </a:t>
            </a:r>
            <a:r>
              <a:rPr lang="zh-CN" altLang="en-US" sz="1100" dirty="0"/>
              <a:t>最低温度变化率</a:t>
            </a:r>
            <a:r>
              <a:rPr lang="en-US" altLang="zh-CN" sz="1100" dirty="0"/>
              <a:t>_34.0    0.073293</a:t>
            </a:r>
            <a:endParaRPr lang="zh-CN" altLang="en-US" sz="11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42C0E9A-EE36-ACC5-C1E5-237107BF23E5}"/>
              </a:ext>
            </a:extLst>
          </p:cNvPr>
          <p:cNvSpPr txBox="1"/>
          <p:nvPr/>
        </p:nvSpPr>
        <p:spPr>
          <a:xfrm>
            <a:off x="1161612" y="2508145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1600" b="1" kern="1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训练代码</a:t>
            </a:r>
            <a:endParaRPr lang="zh-CN" altLang="zh-CN" sz="1600" b="1" kern="100" dirty="0">
              <a:solidFill>
                <a:schemeClr val="accent4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53F7801-F2FD-3578-D51B-2E979609ED21}"/>
              </a:ext>
            </a:extLst>
          </p:cNvPr>
          <p:cNvSpPr/>
          <p:nvPr/>
        </p:nvSpPr>
        <p:spPr>
          <a:xfrm>
            <a:off x="509430" y="1232178"/>
            <a:ext cx="564032" cy="1072510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D23D19-EC94-6A76-4A97-EE3D77875C67}"/>
              </a:ext>
            </a:extLst>
          </p:cNvPr>
          <p:cNvSpPr/>
          <p:nvPr/>
        </p:nvSpPr>
        <p:spPr>
          <a:xfrm>
            <a:off x="509430" y="1232178"/>
            <a:ext cx="11060104" cy="10725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1C4A340-5084-36CB-4707-5FA10C76378F}"/>
              </a:ext>
            </a:extLst>
          </p:cNvPr>
          <p:cNvSpPr txBox="1"/>
          <p:nvPr/>
        </p:nvSpPr>
        <p:spPr>
          <a:xfrm>
            <a:off x="1073462" y="1298346"/>
            <a:ext cx="10642006" cy="950468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回归模型构建</a:t>
            </a:r>
            <a:endParaRPr lang="en-US" altLang="zh-CN" sz="1600" dirty="0">
              <a:solidFill>
                <a:schemeClr val="accent4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数据预处理：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根据入雏日期划分月份，按每个月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85%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分位数划分正负样本，以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9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月到来年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月的样本作为训练集。去掉成本类指标</a:t>
            </a:r>
            <a:endParaRPr lang="en-US" altLang="zh-CN" sz="1400" b="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目标变量：</a:t>
            </a:r>
            <a:r>
              <a:rPr lang="en-US" altLang="zh-CN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21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日龄后死淘率</a:t>
            </a:r>
            <a:endParaRPr lang="zh-CN" altLang="en-US" sz="1400" kern="100" dirty="0">
              <a:solidFill>
                <a:schemeClr val="accent4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BEB02BB-7C0D-041E-D61B-9FA5B9551156}"/>
              </a:ext>
            </a:extLst>
          </p:cNvPr>
          <p:cNvSpPr/>
          <p:nvPr/>
        </p:nvSpPr>
        <p:spPr>
          <a:xfrm>
            <a:off x="492981" y="2412710"/>
            <a:ext cx="387864" cy="404523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初步结论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7F8E67A-59AC-3E6F-3599-2764A5817948}"/>
              </a:ext>
            </a:extLst>
          </p:cNvPr>
          <p:cNvSpPr/>
          <p:nvPr/>
        </p:nvSpPr>
        <p:spPr>
          <a:xfrm>
            <a:off x="492981" y="2412710"/>
            <a:ext cx="11060104" cy="404523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B0EBFDC-79AA-6910-536F-07B12FA7A402}"/>
              </a:ext>
            </a:extLst>
          </p:cNvPr>
          <p:cNvSpPr txBox="1"/>
          <p:nvPr/>
        </p:nvSpPr>
        <p:spPr>
          <a:xfrm>
            <a:off x="6991945" y="2524999"/>
            <a:ext cx="25735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b="1" kern="100" dirty="0">
                <a:solidFill>
                  <a:schemeClr val="accent4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Feature  Importance</a:t>
            </a:r>
            <a:endParaRPr lang="zh-CN" altLang="en-US" sz="16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1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0D6D7-08D2-BFF4-A3B5-1500CB92F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343981E-7A41-E780-6402-546C63CFEB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997" y="2343891"/>
            <a:ext cx="3927810" cy="34778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B6342D-8BE1-3D1C-B39B-94BDE5DCB3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85093" y="2343891"/>
            <a:ext cx="3821813" cy="350895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35BAEA6-CC8B-BC88-7DFB-868EC8F27F19}"/>
              </a:ext>
            </a:extLst>
          </p:cNvPr>
          <p:cNvSpPr/>
          <p:nvPr/>
        </p:nvSpPr>
        <p:spPr>
          <a:xfrm>
            <a:off x="492981" y="2393190"/>
            <a:ext cx="387864" cy="404523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初步结论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CAB80C3-6793-6700-F1EF-F7405FB5D6D8}"/>
              </a:ext>
            </a:extLst>
          </p:cNvPr>
          <p:cNvSpPr/>
          <p:nvPr/>
        </p:nvSpPr>
        <p:spPr>
          <a:xfrm>
            <a:off x="492981" y="2393190"/>
            <a:ext cx="11060104" cy="404523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11343ED-8391-C807-A053-A0A02A576261}"/>
              </a:ext>
            </a:extLst>
          </p:cNvPr>
          <p:cNvSpPr txBox="1"/>
          <p:nvPr/>
        </p:nvSpPr>
        <p:spPr>
          <a:xfrm>
            <a:off x="2265749" y="5879797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训练集</a:t>
            </a: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53F27FB-6D50-CB89-7EAE-EE75CB615960}"/>
              </a:ext>
            </a:extLst>
          </p:cNvPr>
          <p:cNvSpPr txBox="1"/>
          <p:nvPr/>
        </p:nvSpPr>
        <p:spPr>
          <a:xfrm>
            <a:off x="5698833" y="5879797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跨期验证</a:t>
            </a: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58DD4F3A-896A-A0B6-6DB9-7B841F68D76A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187E959-7271-F19A-1E35-FBE20AFF7B45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j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8CCADBA-EC86-3E58-A963-58876A776003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固定变量和温度数据对死淘率是否存在影响？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C46D1696-737A-95D5-C23E-7F23F61EEBC3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E889A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死淘分析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F9EFBF0-2137-2E73-98F8-ACAFFE8EA0C0}"/>
              </a:ext>
            </a:extLst>
          </p:cNvPr>
          <p:cNvSpPr txBox="1"/>
          <p:nvPr/>
        </p:nvSpPr>
        <p:spPr>
          <a:xfrm>
            <a:off x="8135518" y="2802302"/>
            <a:ext cx="288117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100" dirty="0"/>
              <a:t>130        FARMSUPERVISOR  334.278085</a:t>
            </a:r>
          </a:p>
          <a:p>
            <a: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100" dirty="0"/>
              <a:t>73          每日温差_35.0  261.221174</a:t>
            </a:r>
          </a:p>
          <a:p>
            <a: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100" dirty="0"/>
              <a:t>61          每日温差_23.0  219.167612</a:t>
            </a:r>
          </a:p>
          <a:p>
            <a: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100" dirty="0"/>
              <a:t>110        平均温度变化率_35.0  206.997664</a:t>
            </a:r>
          </a:p>
          <a:p>
            <a: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100" dirty="0"/>
              <a:t>4             ELECTRICITY_COST  184.215034</a:t>
            </a:r>
          </a:p>
          <a:p>
            <a: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100" dirty="0"/>
              <a:t>2             DENSITY  175.688690</a:t>
            </a:r>
          </a:p>
          <a:p>
            <a: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100" dirty="0"/>
              <a:t>71          每日温差_33.0  147.526273</a:t>
            </a:r>
          </a:p>
          <a:p>
            <a: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100" dirty="0"/>
              <a:t>39          最高温度_34.0  139.949601</a:t>
            </a:r>
          </a:p>
          <a:p>
            <a: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100" dirty="0"/>
              <a:t>60          每日温差_22.0  134.528334</a:t>
            </a:r>
          </a:p>
          <a:p>
            <a: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100" dirty="0"/>
              <a:t>29          内外温差_MEAN_23.0  125.984295</a:t>
            </a:r>
          </a:p>
          <a:p>
            <a: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100" dirty="0"/>
              <a:t>68          每日温差_30.0  123.661809</a:t>
            </a:r>
          </a:p>
          <a:p>
            <a: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100" dirty="0"/>
              <a:t>125        HESOURCE  120.411446</a:t>
            </a:r>
          </a:p>
          <a:p>
            <a: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100" dirty="0"/>
              <a:t>72          每日温差_34.0  116.127194</a:t>
            </a:r>
          </a:p>
          <a:p>
            <a: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100" dirty="0"/>
              <a:t>6            温度1-平均_MEAN_-1.0  113.306329</a:t>
            </a:r>
          </a:p>
          <a:p>
            <a: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100" dirty="0"/>
              <a:t>91          平均温度变化率_16.0  110.057185</a:t>
            </a:r>
          </a:p>
          <a:p>
            <a: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100" dirty="0"/>
              <a:t>126        HEAGE  107.907892</a:t>
            </a:r>
          </a:p>
          <a:p>
            <a: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100" dirty="0"/>
              <a:t>1             DOCAMOUNT  102.667696</a:t>
            </a:r>
          </a:p>
          <a:p>
            <a: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100" dirty="0"/>
              <a:t>14          温度1-平均_MEAN_24.0  101.401681</a:t>
            </a:r>
          </a:p>
          <a:p>
            <a: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100" dirty="0"/>
              <a:t>98          平均温度变化率_23.0   92.830637</a:t>
            </a:r>
          </a:p>
          <a:p>
            <a: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100" dirty="0"/>
              <a:t>76          平均温度变化率_1.0   91.723443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164F1B-972A-7BA5-24FE-DD5D2DCCF091}"/>
              </a:ext>
            </a:extLst>
          </p:cNvPr>
          <p:cNvSpPr/>
          <p:nvPr/>
        </p:nvSpPr>
        <p:spPr>
          <a:xfrm>
            <a:off x="492981" y="1249210"/>
            <a:ext cx="564032" cy="1014728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EB904B-569F-8311-58DF-F0B61C994F7B}"/>
              </a:ext>
            </a:extLst>
          </p:cNvPr>
          <p:cNvSpPr/>
          <p:nvPr/>
        </p:nvSpPr>
        <p:spPr>
          <a:xfrm>
            <a:off x="492981" y="1249210"/>
            <a:ext cx="11060104" cy="101472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DB2F7D6-40D6-0353-25AE-3ACC40446AC3}"/>
              </a:ext>
            </a:extLst>
          </p:cNvPr>
          <p:cNvSpPr txBox="1"/>
          <p:nvPr/>
        </p:nvSpPr>
        <p:spPr>
          <a:xfrm>
            <a:off x="1057013" y="1315378"/>
            <a:ext cx="10642006" cy="899261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lang="en-US" altLang="zh-CN" sz="1600" dirty="0">
              <a:solidFill>
                <a:schemeClr val="accent4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数据预处理：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根据入雏日期划分月份，按每个月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85%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分位数划分正负样本，以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9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月到来年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月的样本作为训练集，以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月的样本作为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						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跨期验证。加上内外温差、内外湿差等数据</a:t>
            </a:r>
            <a:endParaRPr lang="en-US" altLang="zh-CN" sz="1400" b="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目标变量：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出栏死淘率</a:t>
            </a:r>
            <a:endParaRPr lang="zh-CN" altLang="en-US" sz="1400" kern="100" dirty="0">
              <a:solidFill>
                <a:schemeClr val="accent4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80010E1-F664-3C09-82B5-F3FC0C5337BA}"/>
              </a:ext>
            </a:extLst>
          </p:cNvPr>
          <p:cNvSpPr txBox="1"/>
          <p:nvPr/>
        </p:nvSpPr>
        <p:spPr>
          <a:xfrm>
            <a:off x="7855100" y="2448210"/>
            <a:ext cx="25735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b="1" kern="100" dirty="0">
                <a:solidFill>
                  <a:schemeClr val="accent4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Feature  Importance</a:t>
            </a:r>
            <a:endParaRPr lang="zh-CN" altLang="en-US" sz="16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75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EC3C8-5EAE-6B6C-EB97-A65570956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E82E4897-C620-2F62-6FF2-966283CD3574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76A26BE-6EE7-87D9-1434-BB59C4F3CD45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D470DA4-FDF7-A68A-D8F1-AB5D3EB51EAA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3AA2A3FC-BF59-40E6-77CD-FB1EFC328DBC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E98439-B6D7-8234-0DC1-BE27A3F03E03}"/>
              </a:ext>
            </a:extLst>
          </p:cNvPr>
          <p:cNvSpPr txBox="1"/>
          <p:nvPr/>
        </p:nvSpPr>
        <p:spPr>
          <a:xfrm>
            <a:off x="1498111" y="3613087"/>
            <a:ext cx="48391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print("RMSE:",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root_mean_squared_error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RMSE: 0.0292288237861164</a:t>
            </a:r>
          </a:p>
          <a:p>
            <a:pPr algn="just">
              <a:buNone/>
            </a:pP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print("MAE:",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mean_absolute_error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MAE: 0.018466172420446483</a:t>
            </a:r>
          </a:p>
          <a:p>
            <a:pPr algn="just">
              <a:buNone/>
            </a:pP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print("R2 Score:", r2_score(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R2 Score: 0.5644846452925851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D96EDB-EFFD-9C19-7E64-BB1DF7E55F02}"/>
              </a:ext>
            </a:extLst>
          </p:cNvPr>
          <p:cNvSpPr txBox="1"/>
          <p:nvPr/>
        </p:nvSpPr>
        <p:spPr>
          <a:xfrm>
            <a:off x="7456435" y="3056552"/>
            <a:ext cx="377483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100" dirty="0"/>
              <a:t>132             </a:t>
            </a:r>
            <a:r>
              <a:rPr lang="en-US" altLang="zh-CN" sz="1100" dirty="0" err="1"/>
              <a:t>HARVESTSTATUS_month</a:t>
            </a:r>
            <a:r>
              <a:rPr lang="en-US" altLang="zh-CN" sz="1100" dirty="0"/>
              <a:t>    3.670519</a:t>
            </a:r>
          </a:p>
          <a:p>
            <a:pPr algn="just">
              <a:buNone/>
            </a:pPr>
            <a:r>
              <a:rPr lang="en-US" altLang="zh-CN" sz="1100" dirty="0"/>
              <a:t>131             ESTIMATEDSLAUGHTERDATE _month    1.404465</a:t>
            </a:r>
          </a:p>
          <a:p>
            <a:pPr algn="just">
              <a:buNone/>
            </a:pPr>
            <a:r>
              <a:rPr lang="en-US" altLang="zh-CN" sz="1100" dirty="0"/>
              <a:t>130             FARMSUPERVISOR    0.890727</a:t>
            </a:r>
          </a:p>
          <a:p>
            <a:pPr algn="just">
              <a:buNone/>
            </a:pPr>
            <a:r>
              <a:rPr lang="en-US" altLang="zh-CN" sz="1100" dirty="0"/>
              <a:t>0                  </a:t>
            </a:r>
            <a:r>
              <a:rPr lang="en-US" altLang="zh-CN" sz="1100" dirty="0" err="1"/>
              <a:t>DOCDATE_month</a:t>
            </a:r>
            <a:r>
              <a:rPr lang="en-US" altLang="zh-CN" sz="1100" dirty="0"/>
              <a:t>    0.607575</a:t>
            </a:r>
          </a:p>
          <a:p>
            <a:pPr algn="just">
              <a:buNone/>
            </a:pPr>
            <a:r>
              <a:rPr lang="en-US" altLang="zh-CN" sz="1100" dirty="0"/>
              <a:t>2                  DENSITY    0.584122</a:t>
            </a:r>
          </a:p>
          <a:p>
            <a:pPr algn="just">
              <a:buNone/>
            </a:pPr>
            <a:r>
              <a:rPr lang="en-US" altLang="zh-CN" sz="1100" dirty="0"/>
              <a:t>73                </a:t>
            </a:r>
            <a:r>
              <a:rPr lang="zh-CN" altLang="en-US" sz="1100" dirty="0"/>
              <a:t>每日温差</a:t>
            </a:r>
            <a:r>
              <a:rPr lang="en-US" altLang="zh-CN" sz="1100" dirty="0"/>
              <a:t>_35.0    0.478752</a:t>
            </a:r>
          </a:p>
          <a:p>
            <a:pPr algn="just">
              <a:buNone/>
            </a:pPr>
            <a:r>
              <a:rPr lang="en-US" altLang="zh-CN" sz="1100" dirty="0"/>
              <a:t>5                  GAS_COST    0.385133</a:t>
            </a:r>
          </a:p>
          <a:p>
            <a:pPr algn="just">
              <a:buNone/>
            </a:pPr>
            <a:r>
              <a:rPr lang="en-US" altLang="zh-CN" sz="1100" dirty="0"/>
              <a:t>4                  ELECTRICITY_COST    0.304190</a:t>
            </a:r>
          </a:p>
          <a:p>
            <a:pPr algn="just">
              <a:buNone/>
            </a:pPr>
            <a:r>
              <a:rPr lang="en-US" altLang="zh-CN" sz="1100" dirty="0"/>
              <a:t>71                </a:t>
            </a:r>
            <a:r>
              <a:rPr lang="zh-CN" altLang="en-US" sz="1100" dirty="0"/>
              <a:t>每日温差</a:t>
            </a:r>
            <a:r>
              <a:rPr lang="en-US" altLang="zh-CN" sz="1100" dirty="0"/>
              <a:t>_33.0    0.298148</a:t>
            </a:r>
          </a:p>
          <a:p>
            <a:pPr algn="just">
              <a:buNone/>
            </a:pPr>
            <a:r>
              <a:rPr lang="en-US" altLang="zh-CN" sz="1100" dirty="0"/>
              <a:t>26                </a:t>
            </a:r>
            <a:r>
              <a:rPr lang="zh-CN" altLang="en-US" sz="1100" dirty="0"/>
              <a:t>温度</a:t>
            </a:r>
            <a:r>
              <a:rPr lang="en-US" altLang="zh-CN" sz="1100" dirty="0"/>
              <a:t>5-</a:t>
            </a:r>
            <a:r>
              <a:rPr lang="zh-CN" altLang="en-US" sz="1100" dirty="0"/>
              <a:t>平均</a:t>
            </a:r>
            <a:r>
              <a:rPr lang="en-US" altLang="zh-CN" sz="1100" dirty="0"/>
              <a:t>_MEAN_3.0    0.285827</a:t>
            </a:r>
          </a:p>
          <a:p>
            <a:pPr algn="just">
              <a:buNone/>
            </a:pPr>
            <a:r>
              <a:rPr lang="en-US" altLang="zh-CN" sz="1100" dirty="0"/>
              <a:t>125              HESOURCE    0.273563</a:t>
            </a:r>
          </a:p>
          <a:p>
            <a:pPr algn="just">
              <a:buNone/>
            </a:pPr>
            <a:r>
              <a:rPr lang="en-US" altLang="zh-CN" sz="1100" dirty="0"/>
              <a:t>29                </a:t>
            </a:r>
            <a:r>
              <a:rPr lang="zh-CN" altLang="en-US" sz="1100" dirty="0"/>
              <a:t>内外温差</a:t>
            </a:r>
            <a:r>
              <a:rPr lang="en-US" altLang="zh-CN" sz="1100" dirty="0"/>
              <a:t>_MEAN_23.0    0.262246</a:t>
            </a:r>
          </a:p>
          <a:p>
            <a:pPr algn="just">
              <a:buNone/>
            </a:pPr>
            <a:r>
              <a:rPr lang="en-US" altLang="zh-CN" sz="1100" dirty="0"/>
              <a:t>32                </a:t>
            </a:r>
            <a:r>
              <a:rPr lang="zh-CN" altLang="en-US" sz="1100" dirty="0"/>
              <a:t>湿度内部平均</a:t>
            </a:r>
            <a:r>
              <a:rPr lang="en-US" altLang="zh-CN" sz="1100" dirty="0"/>
              <a:t>_MEAN_7.0    0.246800</a:t>
            </a:r>
          </a:p>
          <a:p>
            <a:pPr algn="just">
              <a:buNone/>
            </a:pPr>
            <a:r>
              <a:rPr lang="en-US" altLang="zh-CN" sz="1100" dirty="0"/>
              <a:t>39                </a:t>
            </a:r>
            <a:r>
              <a:rPr lang="zh-CN" altLang="en-US" sz="1100" dirty="0"/>
              <a:t>最高温度</a:t>
            </a:r>
            <a:r>
              <a:rPr lang="en-US" altLang="zh-CN" sz="1100" dirty="0"/>
              <a:t>_34.0    0.160287</a:t>
            </a:r>
          </a:p>
          <a:p>
            <a:pPr algn="just">
              <a:buNone/>
            </a:pPr>
            <a:r>
              <a:rPr lang="en-US" altLang="zh-CN" sz="1100" dirty="0"/>
              <a:t>126              HEAGE    0.153911</a:t>
            </a:r>
          </a:p>
          <a:p>
            <a:pPr algn="just">
              <a:buNone/>
            </a:pPr>
            <a:r>
              <a:rPr lang="en-US" altLang="zh-CN" sz="1100" dirty="0"/>
              <a:t>110              </a:t>
            </a:r>
            <a:r>
              <a:rPr lang="zh-CN" altLang="en-US" sz="1100" dirty="0"/>
              <a:t>平均温度变化率</a:t>
            </a:r>
            <a:r>
              <a:rPr lang="en-US" altLang="zh-CN" sz="1100" dirty="0"/>
              <a:t>_35.0    0.150158</a:t>
            </a:r>
          </a:p>
          <a:p>
            <a:pPr algn="just">
              <a:buNone/>
            </a:pPr>
            <a:r>
              <a:rPr lang="en-US" altLang="zh-CN" sz="1100" dirty="0"/>
              <a:t>103              </a:t>
            </a:r>
            <a:r>
              <a:rPr lang="zh-CN" altLang="en-US" sz="1100" dirty="0"/>
              <a:t>平均温度变化率</a:t>
            </a:r>
            <a:r>
              <a:rPr lang="en-US" altLang="zh-CN" sz="1100" dirty="0"/>
              <a:t>_28.0    0.138801</a:t>
            </a:r>
          </a:p>
          <a:p>
            <a:pPr algn="just">
              <a:buNone/>
            </a:pPr>
            <a:r>
              <a:rPr lang="en-US" altLang="zh-CN" sz="1100" dirty="0"/>
              <a:t>111              </a:t>
            </a:r>
            <a:r>
              <a:rPr lang="zh-CN" altLang="en-US" sz="1100" dirty="0"/>
              <a:t>最高温度变化率</a:t>
            </a:r>
            <a:r>
              <a:rPr lang="en-US" altLang="zh-CN" sz="1100" dirty="0"/>
              <a:t>_21.0    0.130526</a:t>
            </a:r>
          </a:p>
          <a:p>
            <a:pPr algn="just">
              <a:buNone/>
            </a:pPr>
            <a:r>
              <a:rPr lang="en-US" altLang="zh-CN" sz="1100" dirty="0"/>
              <a:t>70                </a:t>
            </a:r>
            <a:r>
              <a:rPr lang="zh-CN" altLang="en-US" sz="1100" dirty="0"/>
              <a:t>每日温差</a:t>
            </a:r>
            <a:r>
              <a:rPr lang="en-US" altLang="zh-CN" sz="1100" dirty="0"/>
              <a:t>_32.0    0.129460</a:t>
            </a:r>
          </a:p>
          <a:p>
            <a:pPr algn="just">
              <a:buNone/>
            </a:pPr>
            <a:r>
              <a:rPr lang="en-US" altLang="zh-CN" sz="1100" dirty="0"/>
              <a:t>65                </a:t>
            </a:r>
            <a:r>
              <a:rPr lang="zh-CN" altLang="en-US" sz="1100" dirty="0"/>
              <a:t>每日温差</a:t>
            </a:r>
            <a:r>
              <a:rPr lang="en-US" altLang="zh-CN" sz="1100" dirty="0"/>
              <a:t>_27.0    0.125038</a:t>
            </a:r>
            <a:endParaRPr lang="zh-CN" altLang="en-US" sz="11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7E9B3C-2C59-BDFF-81C7-C64D62187B16}"/>
              </a:ext>
            </a:extLst>
          </p:cNvPr>
          <p:cNvSpPr txBox="1"/>
          <p:nvPr/>
        </p:nvSpPr>
        <p:spPr>
          <a:xfrm>
            <a:off x="1498111" y="3166511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1600" b="1" kern="1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训练代码</a:t>
            </a:r>
            <a:endParaRPr lang="zh-CN" altLang="zh-CN" sz="1600" b="1" kern="100" dirty="0">
              <a:solidFill>
                <a:schemeClr val="accent4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8F1CB48-4D38-CC65-8CEB-BC3D1912EFD3}"/>
              </a:ext>
            </a:extLst>
          </p:cNvPr>
          <p:cNvSpPr/>
          <p:nvPr/>
        </p:nvSpPr>
        <p:spPr>
          <a:xfrm>
            <a:off x="509430" y="1232178"/>
            <a:ext cx="564032" cy="1229726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445C360-DE8D-7DF9-52EF-A62887568581}"/>
              </a:ext>
            </a:extLst>
          </p:cNvPr>
          <p:cNvSpPr/>
          <p:nvPr/>
        </p:nvSpPr>
        <p:spPr>
          <a:xfrm>
            <a:off x="509430" y="1232178"/>
            <a:ext cx="11060104" cy="122972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16D04E2-ECE7-81E5-162B-C029C913E87F}"/>
              </a:ext>
            </a:extLst>
          </p:cNvPr>
          <p:cNvSpPr txBox="1"/>
          <p:nvPr/>
        </p:nvSpPr>
        <p:spPr>
          <a:xfrm>
            <a:off x="1073462" y="1298346"/>
            <a:ext cx="10642006" cy="108979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回归模型构建</a:t>
            </a:r>
            <a:endParaRPr lang="en-US" altLang="zh-CN" sz="1600" dirty="0">
              <a:solidFill>
                <a:schemeClr val="accent4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数据预处理：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根据入雏日期划分月份，按每个月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85%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分位数划分正负样本，以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9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月到来年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月的样本作为训练集。加上内外温差、内外湿差等数据。</a:t>
            </a:r>
            <a:endParaRPr lang="en-US" altLang="zh-CN" sz="1400" b="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目标变量：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出栏死淘率</a:t>
            </a:r>
            <a:endParaRPr lang="zh-CN" altLang="en-US" sz="1400" kern="100" dirty="0">
              <a:solidFill>
                <a:schemeClr val="accent4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D5D980-7CA3-0F76-D016-8E7325321B91}"/>
              </a:ext>
            </a:extLst>
          </p:cNvPr>
          <p:cNvSpPr/>
          <p:nvPr/>
        </p:nvSpPr>
        <p:spPr>
          <a:xfrm>
            <a:off x="509430" y="2595590"/>
            <a:ext cx="387864" cy="404523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初步结论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961604D-26D2-7490-DCEF-867C9D9036E3}"/>
              </a:ext>
            </a:extLst>
          </p:cNvPr>
          <p:cNvSpPr/>
          <p:nvPr/>
        </p:nvSpPr>
        <p:spPr>
          <a:xfrm>
            <a:off x="509430" y="2595590"/>
            <a:ext cx="11060104" cy="404523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586A9AD-0410-FF94-2084-21D8E48A2B1E}"/>
              </a:ext>
            </a:extLst>
          </p:cNvPr>
          <p:cNvSpPr txBox="1"/>
          <p:nvPr/>
        </p:nvSpPr>
        <p:spPr>
          <a:xfrm>
            <a:off x="6991945" y="2663987"/>
            <a:ext cx="25735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b="1" kern="100" dirty="0">
                <a:solidFill>
                  <a:schemeClr val="accent4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Feature  Importance</a:t>
            </a:r>
            <a:endParaRPr lang="zh-CN" altLang="en-US" sz="16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83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00367-39A6-C3C6-17C6-7235A7B3B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53AD1F8-7302-DFEE-817A-BB87650075F6}"/>
              </a:ext>
            </a:extLst>
          </p:cNvPr>
          <p:cNvSpPr/>
          <p:nvPr/>
        </p:nvSpPr>
        <p:spPr>
          <a:xfrm>
            <a:off x="492981" y="2393190"/>
            <a:ext cx="387864" cy="404523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初步结论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E51A24-10CA-A298-B418-CF3D0C3A2970}"/>
              </a:ext>
            </a:extLst>
          </p:cNvPr>
          <p:cNvSpPr/>
          <p:nvPr/>
        </p:nvSpPr>
        <p:spPr>
          <a:xfrm>
            <a:off x="492981" y="2393190"/>
            <a:ext cx="11060104" cy="404523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36F1427-6B2C-4642-0AE3-8575DC6F0658}"/>
              </a:ext>
            </a:extLst>
          </p:cNvPr>
          <p:cNvSpPr txBox="1"/>
          <p:nvPr/>
        </p:nvSpPr>
        <p:spPr>
          <a:xfrm>
            <a:off x="2265749" y="5879797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训练集</a:t>
            </a: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68FCA9A-6E38-F7E4-59A2-406AD08BF63D}"/>
              </a:ext>
            </a:extLst>
          </p:cNvPr>
          <p:cNvSpPr txBox="1"/>
          <p:nvPr/>
        </p:nvSpPr>
        <p:spPr>
          <a:xfrm>
            <a:off x="5587223" y="5924119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跨期验证</a:t>
            </a: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39DB8D7B-DD9A-FB76-D826-10C2C5AAFF7E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ECC527B-A1C9-128F-FA44-8B16AA7E046C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j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07BAA03-3756-A652-9703-4821176868A1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固定变量和温度数据对死淘率是否存在影响？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E379FDE5-724A-7EE7-6FAE-7CF9498CC822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E889A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死淘分析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A69E09-157C-B9DE-65F1-CBE08BDEA2B8}"/>
              </a:ext>
            </a:extLst>
          </p:cNvPr>
          <p:cNvSpPr txBox="1"/>
          <p:nvPr/>
        </p:nvSpPr>
        <p:spPr>
          <a:xfrm>
            <a:off x="8135517" y="2802302"/>
            <a:ext cx="320246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15          温度1-平均_MEAN_32.0  331.919392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125        HESOURCE  294.028982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110        平均温度变化率_35.0  193.132531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61          每日温差_23.0  179.454418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60          每日温差_22.0  178.813351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2             DENSITY  168.080885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70          每日温差_32.0  151.439886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96          平均温度变化率_21.0  142.620355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4             ELECTRICITY_COST  133.113989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72          每日温差_34.0  130.963089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71          每日温差_33.0  125.230112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130        FARMSUPERVISOR  123.386696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73          每日温差_35.0  123.337625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32          湿度内部平均_MEAN_7.0  120.500911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107        平均温度变化率_32.0  118.741242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126        HEAGE  118.376555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95          平均温度变化率_20.0  116.232176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1            DOCAMOUNT  115.392593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57          每日温差_19.0  108.320402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35          最高温度_0.0  105.518990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BE1578D-8445-4335-807F-18D33C7028F0}"/>
              </a:ext>
            </a:extLst>
          </p:cNvPr>
          <p:cNvSpPr/>
          <p:nvPr/>
        </p:nvSpPr>
        <p:spPr>
          <a:xfrm>
            <a:off x="492981" y="1249210"/>
            <a:ext cx="564032" cy="1014728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5048E4-8A4C-3C2B-507E-6D4B073C2331}"/>
              </a:ext>
            </a:extLst>
          </p:cNvPr>
          <p:cNvSpPr/>
          <p:nvPr/>
        </p:nvSpPr>
        <p:spPr>
          <a:xfrm>
            <a:off x="492981" y="1249210"/>
            <a:ext cx="11060104" cy="101472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D129D700-A0B4-51EC-B020-90C1F1FAC151}"/>
              </a:ext>
            </a:extLst>
          </p:cNvPr>
          <p:cNvSpPr txBox="1"/>
          <p:nvPr/>
        </p:nvSpPr>
        <p:spPr>
          <a:xfrm>
            <a:off x="1057013" y="1315378"/>
            <a:ext cx="10642006" cy="899261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lang="en-US" altLang="zh-CN" sz="1600" dirty="0">
              <a:solidFill>
                <a:schemeClr val="accent4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数据预处理：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根据入雏日期划分月份，按每个月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85%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分位数划分正负样本，以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9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月到来年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月的样本作为训练集，以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月的样本作为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						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跨期验证。加上内外温差、内外湿差等数据</a:t>
            </a:r>
            <a:endParaRPr lang="en-US" altLang="zh-CN" sz="1400" b="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目标变量：</a:t>
            </a:r>
            <a:r>
              <a:rPr lang="en-US" altLang="zh-CN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21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日龄后死淘率</a:t>
            </a:r>
            <a:endParaRPr lang="zh-CN" altLang="en-US" sz="1400" kern="100" dirty="0">
              <a:solidFill>
                <a:schemeClr val="accent4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710EE8-BB33-FE94-826E-55BF521C8AD4}"/>
              </a:ext>
            </a:extLst>
          </p:cNvPr>
          <p:cNvSpPr txBox="1"/>
          <p:nvPr/>
        </p:nvSpPr>
        <p:spPr>
          <a:xfrm>
            <a:off x="7855100" y="2448210"/>
            <a:ext cx="25735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b="1" kern="100" dirty="0">
                <a:solidFill>
                  <a:schemeClr val="accent4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Feature  Importance</a:t>
            </a:r>
            <a:endParaRPr lang="zh-CN" altLang="en-US" sz="1600" b="1" dirty="0">
              <a:solidFill>
                <a:schemeClr val="accent4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951C93-00A5-D5CC-F011-17502A2FD01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1139" y="2191469"/>
            <a:ext cx="4402054" cy="37414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3EAC96-A6CA-C006-8709-446AC8A7C49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3837" y="2280807"/>
            <a:ext cx="3999903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3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32D18-73F2-1E51-767B-F64B54871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0F97FD97-D6DA-812D-0316-6C99E8D097D9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B065578-C348-77FF-B198-46D8A9E3B3D3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7B5D3E2-C8CF-8444-0450-7E9261A9007D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1014F56D-BDA4-DA2B-E7BC-446FFEB17165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94143B-A99E-B7EF-AA4E-76B2F094F7A5}"/>
              </a:ext>
            </a:extLst>
          </p:cNvPr>
          <p:cNvSpPr txBox="1"/>
          <p:nvPr/>
        </p:nvSpPr>
        <p:spPr>
          <a:xfrm>
            <a:off x="1498111" y="3613087"/>
            <a:ext cx="48391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print("RMSE:",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root_mean_squared_error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RMSE: 0.026851773733733545</a:t>
            </a:r>
          </a:p>
          <a:p>
            <a:pPr algn="just">
              <a:buNone/>
            </a:pP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print("MAE:",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mean_absolute_error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MAE: 0.013781017903694182</a:t>
            </a:r>
          </a:p>
          <a:p>
            <a:pPr algn="just">
              <a:buNone/>
            </a:pP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print("R2 Score:", r2_score(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R2 Score: 0.36400176532396356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16D935-327A-54E2-514E-E7641B7BC979}"/>
              </a:ext>
            </a:extLst>
          </p:cNvPr>
          <p:cNvSpPr txBox="1"/>
          <p:nvPr/>
        </p:nvSpPr>
        <p:spPr>
          <a:xfrm>
            <a:off x="7456435" y="3056552"/>
            <a:ext cx="377483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132            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HARVESTSTATUS_month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    1.815282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131            ESTIMATEDSLAUGHTERDATE _month    0.681353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71             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每日温差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_33.0    0.307072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29             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内外温差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_MEAN_23.0    0.249409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2                 DENSITY    0.231906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130             FARMSUPERVISOR    0.187655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4                 ELECTRICITY_COST    0.170433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70              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每日温差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_32.0    0.168995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0                 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DOCDATE_month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    0.163915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110           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平均温度变化率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_35.0    0.153950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5                  GAS_COST    0.148827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73              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每日温差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_35.0    0.129343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25              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温度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5-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平均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_MEAN_0.0    0.128230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15              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温度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1-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平均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_MEAN_32.0    0.116046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80              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平均温度变化率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_5.0    0.106139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61              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每日温差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_23.0    0.104409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62              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每日温差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_24.0    0.098268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56              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每日温差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_18.0    0.089397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107            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平均温度变化率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_32.0    0.087652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59              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每日温差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va Light"/>
                <a:ea typeface="+mn-ea"/>
                <a:cs typeface="+mn-cs"/>
              </a:rPr>
              <a:t>_21.0    0.083224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nova Light"/>
              <a:ea typeface="+mn-ea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CEE0A6-1786-3A89-518E-F46382BCAC76}"/>
              </a:ext>
            </a:extLst>
          </p:cNvPr>
          <p:cNvSpPr txBox="1"/>
          <p:nvPr/>
        </p:nvSpPr>
        <p:spPr>
          <a:xfrm>
            <a:off x="1498111" y="3166511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1600" b="1" kern="1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训练代码</a:t>
            </a:r>
            <a:endParaRPr lang="zh-CN" altLang="zh-CN" sz="1600" b="1" kern="100" dirty="0">
              <a:solidFill>
                <a:schemeClr val="accent4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9B307C-2259-C595-4BC2-9A60D8E95FD8}"/>
              </a:ext>
            </a:extLst>
          </p:cNvPr>
          <p:cNvSpPr/>
          <p:nvPr/>
        </p:nvSpPr>
        <p:spPr>
          <a:xfrm>
            <a:off x="509430" y="1232178"/>
            <a:ext cx="564032" cy="1229726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5F9BB03-31EF-BC9C-2D6B-1AFE8CA0C915}"/>
              </a:ext>
            </a:extLst>
          </p:cNvPr>
          <p:cNvSpPr/>
          <p:nvPr/>
        </p:nvSpPr>
        <p:spPr>
          <a:xfrm>
            <a:off x="509430" y="1232178"/>
            <a:ext cx="11060104" cy="122972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1BC9E1C-B1B2-1DC1-B91A-484A83F428DB}"/>
              </a:ext>
            </a:extLst>
          </p:cNvPr>
          <p:cNvSpPr txBox="1"/>
          <p:nvPr/>
        </p:nvSpPr>
        <p:spPr>
          <a:xfrm>
            <a:off x="1073462" y="1298346"/>
            <a:ext cx="10642006" cy="108979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回归模型构建</a:t>
            </a:r>
            <a:endParaRPr lang="en-US" altLang="zh-CN" sz="1600" dirty="0">
              <a:solidFill>
                <a:schemeClr val="accent4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数据预处理：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根据入雏日期划分月份，按每个月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85%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分位数划分正负样本，以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9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月到来年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月的样本作为训练集。加上内外温差、内外湿差等数据。</a:t>
            </a:r>
            <a:endParaRPr lang="en-US" altLang="zh-CN" sz="1400" b="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目标变量：</a:t>
            </a:r>
            <a:r>
              <a:rPr lang="en-US" altLang="zh-CN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21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日龄后死淘率</a:t>
            </a:r>
            <a:endParaRPr lang="zh-CN" altLang="en-US" sz="1400" kern="100" dirty="0">
              <a:solidFill>
                <a:schemeClr val="accent4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E7C147E-9147-1200-711A-BC5F5A9162ED}"/>
              </a:ext>
            </a:extLst>
          </p:cNvPr>
          <p:cNvSpPr/>
          <p:nvPr/>
        </p:nvSpPr>
        <p:spPr>
          <a:xfrm>
            <a:off x="509430" y="2595590"/>
            <a:ext cx="387864" cy="404523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初步结论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CE3A7FC-BDF0-43BF-DED5-DC029460B481}"/>
              </a:ext>
            </a:extLst>
          </p:cNvPr>
          <p:cNvSpPr/>
          <p:nvPr/>
        </p:nvSpPr>
        <p:spPr>
          <a:xfrm>
            <a:off x="509430" y="2595590"/>
            <a:ext cx="11060104" cy="404523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F03B92A-C4CD-631C-D171-E3E05CCC83AA}"/>
              </a:ext>
            </a:extLst>
          </p:cNvPr>
          <p:cNvSpPr txBox="1"/>
          <p:nvPr/>
        </p:nvSpPr>
        <p:spPr>
          <a:xfrm>
            <a:off x="6991945" y="2663987"/>
            <a:ext cx="25735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b="1" kern="100" dirty="0">
                <a:solidFill>
                  <a:schemeClr val="accent4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Feature  Importance</a:t>
            </a:r>
            <a:endParaRPr lang="zh-CN" altLang="en-US" sz="16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8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D3F58-FBA0-5890-E017-0F64302C6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241ECC46-522F-F7FD-BAC3-0D9D652D5EB7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853EC75-9F03-0F26-BE76-066836FDB224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514734-1069-88B2-2F78-BCB1D5306C5C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FBE72D52-DCE8-544C-411C-4431D98238CD}"/>
              </a:ext>
            </a:extLst>
          </p:cNvPr>
          <p:cNvSpPr txBox="1"/>
          <p:nvPr/>
        </p:nvSpPr>
        <p:spPr>
          <a:xfrm>
            <a:off x="1085849" y="1618126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45CDCD8-EA6E-F0F4-45DF-34DD3ACC17D4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A1AA45-A00E-CFD4-9F95-C8996EC931AE}"/>
              </a:ext>
            </a:extLst>
          </p:cNvPr>
          <p:cNvSpPr/>
          <p:nvPr/>
        </p:nvSpPr>
        <p:spPr>
          <a:xfrm>
            <a:off x="492980" y="1606656"/>
            <a:ext cx="592869" cy="634345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C9904C1-9323-10EC-3DF3-15D8847329D5}"/>
              </a:ext>
            </a:extLst>
          </p:cNvPr>
          <p:cNvSpPr/>
          <p:nvPr/>
        </p:nvSpPr>
        <p:spPr>
          <a:xfrm>
            <a:off x="492981" y="1606657"/>
            <a:ext cx="11060104" cy="6343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EE62F01-B249-4F20-90D2-6E4675C4E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525" y="3092985"/>
            <a:ext cx="5260163" cy="27325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E91F00-5F1B-66DB-0D34-2185CA283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45" y="2924984"/>
            <a:ext cx="5392680" cy="306854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EF8DBA5-22B8-F19E-72C7-12979635821A}"/>
              </a:ext>
            </a:extLst>
          </p:cNvPr>
          <p:cNvSpPr/>
          <p:nvPr/>
        </p:nvSpPr>
        <p:spPr>
          <a:xfrm>
            <a:off x="492981" y="2364985"/>
            <a:ext cx="387864" cy="437148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初步结论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6E2E3D3-C584-1595-DAD8-17F328C8D1B9}"/>
              </a:ext>
            </a:extLst>
          </p:cNvPr>
          <p:cNvSpPr/>
          <p:nvPr/>
        </p:nvSpPr>
        <p:spPr>
          <a:xfrm>
            <a:off x="492981" y="2364986"/>
            <a:ext cx="11060104" cy="43714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2206319-E771-D575-3E47-498FF659BE46}"/>
              </a:ext>
            </a:extLst>
          </p:cNvPr>
          <p:cNvSpPr txBox="1"/>
          <p:nvPr/>
        </p:nvSpPr>
        <p:spPr>
          <a:xfrm>
            <a:off x="1228725" y="2524001"/>
            <a:ext cx="19216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1800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800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月温度趋势</a:t>
            </a:r>
          </a:p>
        </p:txBody>
      </p:sp>
    </p:spTree>
    <p:extLst>
      <p:ext uri="{BB962C8B-B14F-4D97-AF65-F5344CB8AC3E}">
        <p14:creationId xmlns:p14="http://schemas.microsoft.com/office/powerpoint/2010/main" val="234550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CA3D2-D8EA-83F3-465D-FD059703E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1FE32E18-6A8E-3194-CA57-D3E513C76273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3053423-1624-E3C4-28C4-22C6544F4DEB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F6AA3E5-0232-C0C7-6694-2465471C0DD2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79BE205-3B77-5161-04FF-BC4BBE3B1B06}"/>
              </a:ext>
            </a:extLst>
          </p:cNvPr>
          <p:cNvSpPr txBox="1"/>
          <p:nvPr/>
        </p:nvSpPr>
        <p:spPr>
          <a:xfrm>
            <a:off x="1085849" y="1618126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574E411-DCC6-BA9B-9D0E-B8CBB626C775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928CAF7-C7B2-FF8F-1BF8-489E6567C675}"/>
              </a:ext>
            </a:extLst>
          </p:cNvPr>
          <p:cNvSpPr/>
          <p:nvPr/>
        </p:nvSpPr>
        <p:spPr>
          <a:xfrm>
            <a:off x="492980" y="1606656"/>
            <a:ext cx="592869" cy="634345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F25C0A3-EFDE-9197-146D-2650DF874D9A}"/>
              </a:ext>
            </a:extLst>
          </p:cNvPr>
          <p:cNvSpPr/>
          <p:nvPr/>
        </p:nvSpPr>
        <p:spPr>
          <a:xfrm>
            <a:off x="492981" y="1606657"/>
            <a:ext cx="11060104" cy="6343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4CC232-99B4-B350-E01A-AE66AB1508CB}"/>
              </a:ext>
            </a:extLst>
          </p:cNvPr>
          <p:cNvSpPr/>
          <p:nvPr/>
        </p:nvSpPr>
        <p:spPr>
          <a:xfrm>
            <a:off x="492981" y="2364985"/>
            <a:ext cx="387864" cy="437148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初步结论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72FA2A-E4F0-0D1E-1F9A-EC1FA85326F0}"/>
              </a:ext>
            </a:extLst>
          </p:cNvPr>
          <p:cNvSpPr/>
          <p:nvPr/>
        </p:nvSpPr>
        <p:spPr>
          <a:xfrm>
            <a:off x="492981" y="2364986"/>
            <a:ext cx="11060104" cy="43714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94F34D0-AF84-887A-323C-0E90F5BE7CB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57194" y="3113388"/>
            <a:ext cx="5495891" cy="27659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CA5E442-A14E-2999-1EB5-0456152F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43" y="3037382"/>
            <a:ext cx="5117216" cy="28633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6A3106C-7E0E-5147-B529-CBAD4BB26685}"/>
              </a:ext>
            </a:extLst>
          </p:cNvPr>
          <p:cNvSpPr txBox="1"/>
          <p:nvPr/>
        </p:nvSpPr>
        <p:spPr>
          <a:xfrm>
            <a:off x="1228725" y="2524001"/>
            <a:ext cx="19216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1800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en-US" sz="1800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月温度趋势</a:t>
            </a:r>
          </a:p>
        </p:txBody>
      </p:sp>
    </p:spTree>
    <p:extLst>
      <p:ext uri="{BB962C8B-B14F-4D97-AF65-F5344CB8AC3E}">
        <p14:creationId xmlns:p14="http://schemas.microsoft.com/office/powerpoint/2010/main" val="59251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781E7-0627-8AF6-5C6C-284893EF0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0F5BB75A-F664-3E58-DA11-3ACCCAA34271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CD36D92-DA30-6555-61CC-4CF8879C23AA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BAFA741-A536-2913-2963-050EB10C8626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FF9C72A6-7DC2-1957-0DF1-CF7570321E5D}"/>
              </a:ext>
            </a:extLst>
          </p:cNvPr>
          <p:cNvSpPr txBox="1"/>
          <p:nvPr/>
        </p:nvSpPr>
        <p:spPr>
          <a:xfrm>
            <a:off x="1085849" y="1618126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79EE13B-FBB6-2582-3481-CB60894D71A3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707995-A715-1270-CCDD-881D78D1F87E}"/>
              </a:ext>
            </a:extLst>
          </p:cNvPr>
          <p:cNvSpPr/>
          <p:nvPr/>
        </p:nvSpPr>
        <p:spPr>
          <a:xfrm>
            <a:off x="492980" y="1606656"/>
            <a:ext cx="592869" cy="634345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0DD98FE-E65F-62B7-0768-A407B9FB2E39}"/>
              </a:ext>
            </a:extLst>
          </p:cNvPr>
          <p:cNvSpPr/>
          <p:nvPr/>
        </p:nvSpPr>
        <p:spPr>
          <a:xfrm>
            <a:off x="492981" y="1606657"/>
            <a:ext cx="11060104" cy="6343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5E87CD-F835-5692-5077-C901A8DD63A2}"/>
              </a:ext>
            </a:extLst>
          </p:cNvPr>
          <p:cNvSpPr/>
          <p:nvPr/>
        </p:nvSpPr>
        <p:spPr>
          <a:xfrm>
            <a:off x="492981" y="2364985"/>
            <a:ext cx="387864" cy="437148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初步结论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EF19872-E133-2E18-C592-128948C413AF}"/>
              </a:ext>
            </a:extLst>
          </p:cNvPr>
          <p:cNvSpPr/>
          <p:nvPr/>
        </p:nvSpPr>
        <p:spPr>
          <a:xfrm>
            <a:off x="492981" y="2364986"/>
            <a:ext cx="11060104" cy="43714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 descr="图表, 折线图, 直方图&#10;&#10;AI 生成的内容可能不正确。">
            <a:extLst>
              <a:ext uri="{FF2B5EF4-FFF2-40B4-BE49-F238E27FC236}">
                <a16:creationId xmlns:a16="http://schemas.microsoft.com/office/drawing/2014/main" id="{1A39B617-2703-A025-92EA-2C9636AB9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056" y="3204992"/>
            <a:ext cx="5361332" cy="26989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39169F-E799-93B5-E88B-1C5007E1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37" y="3055103"/>
            <a:ext cx="5221092" cy="293666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21B873D-25E0-A861-C7C6-2BA979F8E26F}"/>
              </a:ext>
            </a:extLst>
          </p:cNvPr>
          <p:cNvSpPr txBox="1"/>
          <p:nvPr/>
        </p:nvSpPr>
        <p:spPr>
          <a:xfrm>
            <a:off x="1228725" y="2524001"/>
            <a:ext cx="19216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1800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月温度趋势</a:t>
            </a:r>
          </a:p>
        </p:txBody>
      </p:sp>
    </p:spTree>
    <p:extLst>
      <p:ext uri="{BB962C8B-B14F-4D97-AF65-F5344CB8AC3E}">
        <p14:creationId xmlns:p14="http://schemas.microsoft.com/office/powerpoint/2010/main" val="47974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35AF5-88FA-DF0A-EE8E-92DC9AE04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52C3BEE2-2B76-0D92-82E5-78E73D19A496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9B68C4D-0A31-D4D0-3FE0-D0D4407ACB21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20DD320-3EB7-81FF-B756-040221B3CB2D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6DFA0429-AB21-3360-F82D-3E75F016F48B}"/>
              </a:ext>
            </a:extLst>
          </p:cNvPr>
          <p:cNvSpPr txBox="1"/>
          <p:nvPr/>
        </p:nvSpPr>
        <p:spPr>
          <a:xfrm>
            <a:off x="1085849" y="1618126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CC454F8-F22F-2BE7-49C4-8606185C37FB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79ED38-4E8B-0B3B-1831-22415F31CA29}"/>
              </a:ext>
            </a:extLst>
          </p:cNvPr>
          <p:cNvSpPr/>
          <p:nvPr/>
        </p:nvSpPr>
        <p:spPr>
          <a:xfrm>
            <a:off x="492980" y="1606656"/>
            <a:ext cx="592869" cy="634345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C298CED-BDAC-1C99-7342-1D87709513E7}"/>
              </a:ext>
            </a:extLst>
          </p:cNvPr>
          <p:cNvSpPr/>
          <p:nvPr/>
        </p:nvSpPr>
        <p:spPr>
          <a:xfrm>
            <a:off x="492981" y="1606657"/>
            <a:ext cx="11060104" cy="6343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8098AA-266F-98C9-E22D-29F6F52A2D91}"/>
              </a:ext>
            </a:extLst>
          </p:cNvPr>
          <p:cNvSpPr/>
          <p:nvPr/>
        </p:nvSpPr>
        <p:spPr>
          <a:xfrm>
            <a:off x="492981" y="2364985"/>
            <a:ext cx="387864" cy="437148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初步结论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75B0FC5-093D-DB98-70A5-9EFC11AED0C5}"/>
              </a:ext>
            </a:extLst>
          </p:cNvPr>
          <p:cNvSpPr/>
          <p:nvPr/>
        </p:nvSpPr>
        <p:spPr>
          <a:xfrm>
            <a:off x="492981" y="2364986"/>
            <a:ext cx="11060104" cy="43714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1" name="图片 10" descr="图表, 折线图, 直方图&#10;&#10;AI 生成的内容可能不正确。">
            <a:extLst>
              <a:ext uri="{FF2B5EF4-FFF2-40B4-BE49-F238E27FC236}">
                <a16:creationId xmlns:a16="http://schemas.microsoft.com/office/drawing/2014/main" id="{2B0B399F-60E5-0BE1-863D-2D5A36C3E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00" y="3159530"/>
            <a:ext cx="5425897" cy="27314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FCCC55-3F91-FD43-F247-580F97BFF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93" y="3024841"/>
            <a:ext cx="5232664" cy="300084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840A836-3EEB-BF6C-054D-1C314A06E47B}"/>
              </a:ext>
            </a:extLst>
          </p:cNvPr>
          <p:cNvSpPr txBox="1"/>
          <p:nvPr/>
        </p:nvSpPr>
        <p:spPr>
          <a:xfrm>
            <a:off x="1228725" y="2524001"/>
            <a:ext cx="19216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1800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8</a:t>
            </a:r>
            <a:r>
              <a:rPr lang="zh-CN" altLang="en-US" sz="1800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月温度趋势</a:t>
            </a:r>
          </a:p>
        </p:txBody>
      </p:sp>
    </p:spTree>
    <p:extLst>
      <p:ext uri="{BB962C8B-B14F-4D97-AF65-F5344CB8AC3E}">
        <p14:creationId xmlns:p14="http://schemas.microsoft.com/office/powerpoint/2010/main" val="321798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/>
          <p:cNvGrpSpPr/>
          <p:nvPr/>
        </p:nvGrpSpPr>
        <p:grpSpPr>
          <a:xfrm>
            <a:off x="2689795" y="1304579"/>
            <a:ext cx="9182857" cy="5080787"/>
            <a:chOff x="2689795" y="1304579"/>
            <a:chExt cx="9182857" cy="5080787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2689795" y="1453366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cxnSp>
          <p:nvCxnSpPr>
            <p:cNvPr id="58" name="直接连接符 57"/>
            <p:cNvCxnSpPr/>
            <p:nvPr/>
          </p:nvCxnSpPr>
          <p:spPr>
            <a:xfrm>
              <a:off x="5215019" y="1453366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cxnSp>
          <p:nvCxnSpPr>
            <p:cNvPr id="59" name="直接连接符 58"/>
            <p:cNvCxnSpPr/>
            <p:nvPr/>
          </p:nvCxnSpPr>
          <p:spPr>
            <a:xfrm>
              <a:off x="6477631" y="1453366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cxnSp>
          <p:nvCxnSpPr>
            <p:cNvPr id="60" name="直接连接符 59"/>
            <p:cNvCxnSpPr/>
            <p:nvPr/>
          </p:nvCxnSpPr>
          <p:spPr>
            <a:xfrm>
              <a:off x="10265467" y="1453366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cxnSp>
          <p:nvCxnSpPr>
            <p:cNvPr id="68" name="直接连接符 67"/>
            <p:cNvCxnSpPr/>
            <p:nvPr/>
          </p:nvCxnSpPr>
          <p:spPr>
            <a:xfrm>
              <a:off x="9002855" y="1442480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cxnSp>
          <p:nvCxnSpPr>
            <p:cNvPr id="77" name="直接连接符 76"/>
            <p:cNvCxnSpPr/>
            <p:nvPr/>
          </p:nvCxnSpPr>
          <p:spPr>
            <a:xfrm>
              <a:off x="3952407" y="1453366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cxnSp>
          <p:nvCxnSpPr>
            <p:cNvPr id="83" name="直接连接符 82"/>
            <p:cNvCxnSpPr/>
            <p:nvPr/>
          </p:nvCxnSpPr>
          <p:spPr>
            <a:xfrm>
              <a:off x="11528078" y="1304579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pic>
          <p:nvPicPr>
            <p:cNvPr id="84" name="图形 83" descr="鲤鱼旗 纯色填充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97028" y="1404375"/>
              <a:ext cx="375624" cy="360000"/>
            </a:xfrm>
            <a:prstGeom prst="rect">
              <a:avLst/>
            </a:prstGeom>
          </p:spPr>
        </p:pic>
        <p:cxnSp>
          <p:nvCxnSpPr>
            <p:cNvPr id="87" name="直接连接符 86"/>
            <p:cNvCxnSpPr/>
            <p:nvPr/>
          </p:nvCxnSpPr>
          <p:spPr>
            <a:xfrm>
              <a:off x="7740243" y="1453366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</p:grpSp>
      <p:cxnSp>
        <p:nvCxnSpPr>
          <p:cNvPr id="49" name="直接连接符 48"/>
          <p:cNvCxnSpPr/>
          <p:nvPr/>
        </p:nvCxnSpPr>
        <p:spPr>
          <a:xfrm>
            <a:off x="11526134" y="1453366"/>
            <a:ext cx="0" cy="493200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65000"/>
              </a:srgbClr>
            </a:solidFill>
            <a:prstDash val="lgDash"/>
            <a:miter lim="800000"/>
          </a:ln>
          <a:effectLst/>
        </p:spPr>
      </p:cxnSp>
      <p:sp>
        <p:nvSpPr>
          <p:cNvPr id="2" name="标题 1"/>
          <p:cNvSpPr txBox="1"/>
          <p:nvPr/>
        </p:nvSpPr>
        <p:spPr>
          <a:xfrm>
            <a:off x="552010" y="27333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基于前期沟通，制定了详细合理的工作实施计划，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PoC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预计整体周期为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7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周，具体实施过程中采用多任务同步推进，串行和并行相结合的方式进行，有效推进项目快速落地</a:t>
            </a:r>
          </a:p>
        </p:txBody>
      </p:sp>
      <p:sp>
        <p:nvSpPr>
          <p:cNvPr id="6" name="Freeform 60"/>
          <p:cNvSpPr/>
          <p:nvPr/>
        </p:nvSpPr>
        <p:spPr bwMode="auto">
          <a:xfrm>
            <a:off x="1358471" y="1349215"/>
            <a:ext cx="10363180" cy="73919"/>
          </a:xfrm>
          <a:custGeom>
            <a:avLst/>
            <a:gdLst>
              <a:gd name="T0" fmla="*/ 0 w 4490"/>
              <a:gd name="T1" fmla="*/ 2147483647 h 91"/>
              <a:gd name="T2" fmla="*/ 0 w 4490"/>
              <a:gd name="T3" fmla="*/ 0 h 91"/>
              <a:gd name="T4" fmla="*/ 2147483647 w 4490"/>
              <a:gd name="T5" fmla="*/ 0 h 91"/>
              <a:gd name="T6" fmla="*/ 2147483647 w 4490"/>
              <a:gd name="T7" fmla="*/ 2147483647 h 91"/>
              <a:gd name="T8" fmla="*/ 0 60000 65536"/>
              <a:gd name="T9" fmla="*/ 0 60000 65536"/>
              <a:gd name="T10" fmla="*/ 0 60000 65536"/>
              <a:gd name="T11" fmla="*/ 0 60000 65536"/>
              <a:gd name="T12" fmla="*/ 0 w 4490"/>
              <a:gd name="T13" fmla="*/ 0 h 91"/>
              <a:gd name="T14" fmla="*/ 4490 w 4490"/>
              <a:gd name="T15" fmla="*/ 91 h 9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90" h="91">
                <a:moveTo>
                  <a:pt x="0" y="91"/>
                </a:moveTo>
                <a:lnTo>
                  <a:pt x="0" y="0"/>
                </a:lnTo>
                <a:lnTo>
                  <a:pt x="4490" y="0"/>
                </a:lnTo>
                <a:lnTo>
                  <a:pt x="4490" y="91"/>
                </a:lnTo>
              </a:path>
            </a:pathLst>
          </a:custGeom>
          <a:noFill/>
          <a:ln w="6350">
            <a:solidFill>
              <a:srgbClr val="BBBCBC"/>
            </a:solidFill>
            <a:round/>
          </a:ln>
        </p:spPr>
        <p:txBody>
          <a:bodyPr wrap="none" lIns="0" tIns="0" rIns="0" bIns="0" anchor="ctr"/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65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85505" y="1442480"/>
            <a:ext cx="619678" cy="749660"/>
            <a:chOff x="427051" y="1660594"/>
            <a:chExt cx="593903" cy="749660"/>
          </a:xfrm>
        </p:grpSpPr>
        <p:sp>
          <p:nvSpPr>
            <p:cNvPr id="32" name="矩形 31"/>
            <p:cNvSpPr/>
            <p:nvPr/>
          </p:nvSpPr>
          <p:spPr>
            <a:xfrm>
              <a:off x="520023" y="1660594"/>
              <a:ext cx="500931" cy="7496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algn="ctr">
              <a:noFill/>
              <a:miter lim="800000"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前期准备</a:t>
              </a:r>
            </a:p>
          </p:txBody>
        </p:sp>
        <p:sp>
          <p:nvSpPr>
            <p:cNvPr id="33" name="Oval 20"/>
            <p:cNvSpPr/>
            <p:nvPr/>
          </p:nvSpPr>
          <p:spPr bwMode="gray">
            <a:xfrm>
              <a:off x="427051" y="1943984"/>
              <a:ext cx="182880" cy="182880"/>
            </a:xfrm>
            <a:prstGeom prst="ellipse">
              <a:avLst/>
            </a:prstGeom>
            <a:solidFill>
              <a:schemeClr val="tx1"/>
            </a:solidFill>
            <a:ln w="19050" algn="ctr">
              <a:noFill/>
              <a:miter lim="800000"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80726" y="2284224"/>
            <a:ext cx="616963" cy="3575538"/>
            <a:chOff x="446496" y="2370258"/>
            <a:chExt cx="591301" cy="3575538"/>
          </a:xfrm>
        </p:grpSpPr>
        <p:sp>
          <p:nvSpPr>
            <p:cNvPr id="35" name="矩形 34"/>
            <p:cNvSpPr/>
            <p:nvPr/>
          </p:nvSpPr>
          <p:spPr>
            <a:xfrm>
              <a:off x="528856" y="2370258"/>
              <a:ext cx="508941" cy="35755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algn="ctr">
              <a:noFill/>
              <a:miter lim="800000"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r>
                <a:rPr lang="zh-CN" altLang="en-US" sz="1100" b="1" dirty="0">
                  <a:solidFill>
                    <a:prstClr val="black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主体实施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Oval 20"/>
            <p:cNvSpPr/>
            <p:nvPr/>
          </p:nvSpPr>
          <p:spPr bwMode="gray">
            <a:xfrm>
              <a:off x="446496" y="3822520"/>
              <a:ext cx="182880" cy="182880"/>
            </a:xfrm>
            <a:prstGeom prst="ellipse">
              <a:avLst/>
            </a:prstGeom>
            <a:solidFill>
              <a:schemeClr val="tx1"/>
            </a:solidFill>
            <a:ln w="19050" algn="ctr">
              <a:noFill/>
              <a:miter lim="800000"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2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87104" y="5910770"/>
            <a:ext cx="618080" cy="453681"/>
            <a:chOff x="406210" y="5558612"/>
            <a:chExt cx="592371" cy="453681"/>
          </a:xfrm>
        </p:grpSpPr>
        <p:sp>
          <p:nvSpPr>
            <p:cNvPr id="38" name="矩形 37"/>
            <p:cNvSpPr/>
            <p:nvPr/>
          </p:nvSpPr>
          <p:spPr>
            <a:xfrm>
              <a:off x="485637" y="5558612"/>
              <a:ext cx="512944" cy="4536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algn="ctr">
              <a:noFill/>
              <a:miter lim="800000"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r>
                <a:rPr lang="zh-CN" altLang="en-US" sz="1100" b="1" dirty="0">
                  <a:solidFill>
                    <a:prstClr val="black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分析交付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Oval 20"/>
            <p:cNvSpPr/>
            <p:nvPr/>
          </p:nvSpPr>
          <p:spPr bwMode="gray">
            <a:xfrm>
              <a:off x="406210" y="5710478"/>
              <a:ext cx="182880" cy="182880"/>
            </a:xfrm>
            <a:prstGeom prst="ellipse">
              <a:avLst/>
            </a:prstGeom>
            <a:solidFill>
              <a:schemeClr val="tx1"/>
            </a:solidFill>
            <a:ln w="19050" algn="ctr">
              <a:noFill/>
              <a:miter lim="800000"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3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0" name="矩形 39"/>
          <p:cNvSpPr/>
          <p:nvPr/>
        </p:nvSpPr>
        <p:spPr bwMode="gray">
          <a:xfrm>
            <a:off x="1358471" y="1442481"/>
            <a:ext cx="10363182" cy="750507"/>
          </a:xfrm>
          <a:prstGeom prst="rect">
            <a:avLst/>
          </a:prstGeom>
          <a:noFill/>
          <a:ln w="3175" algn="ctr">
            <a:solidFill>
              <a:schemeClr val="tx2"/>
            </a:solidFill>
            <a:prstDash val="dash"/>
            <a:miter lim="800000"/>
          </a:ln>
        </p:spPr>
        <p:txBody>
          <a:bodyPr vert="horz" wrap="square" lIns="88900" tIns="45720" rIns="88900" bIns="8890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12036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环境和数据准备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12036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AutoShape 95"/>
          <p:cNvSpPr>
            <a:spLocks noChangeArrowheads="1"/>
          </p:cNvSpPr>
          <p:nvPr/>
        </p:nvSpPr>
        <p:spPr bwMode="auto">
          <a:xfrm>
            <a:off x="343949" y="1442480"/>
            <a:ext cx="264859" cy="4921972"/>
          </a:xfrm>
          <a:prstGeom prst="rect">
            <a:avLst/>
          </a:prstGeom>
          <a:pattFill prst="dkDnDiag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lIns="0" tIns="88900" rIns="0" bIns="88900" anchor="ctr"/>
          <a:lstStyle>
            <a:lvl1pPr defTabSz="6083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083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083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083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083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083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083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083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083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08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1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时间计划安排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矩形 43"/>
          <p:cNvSpPr/>
          <p:nvPr/>
        </p:nvSpPr>
        <p:spPr bwMode="gray">
          <a:xfrm>
            <a:off x="1358469" y="2284223"/>
            <a:ext cx="10363182" cy="1512401"/>
          </a:xfrm>
          <a:prstGeom prst="rect">
            <a:avLst/>
          </a:prstGeom>
          <a:noFill/>
          <a:ln w="3175" algn="ctr">
            <a:solidFill>
              <a:schemeClr val="tx2"/>
            </a:solidFill>
            <a:prstDash val="dash"/>
            <a:miter lim="800000"/>
          </a:ln>
        </p:spPr>
        <p:txBody>
          <a:bodyPr vert="horz" wrap="square" lIns="88900" tIns="45720" rIns="88900" bIns="8890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lang="zh-CN" altLang="en-US" sz="1000" b="1" dirty="0">
                <a:solidFill>
                  <a:srgbClr val="01203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数据质量检查</a:t>
            </a:r>
          </a:p>
        </p:txBody>
      </p:sp>
      <p:sp>
        <p:nvSpPr>
          <p:cNvPr id="45" name="矩形 44"/>
          <p:cNvSpPr/>
          <p:nvPr/>
        </p:nvSpPr>
        <p:spPr bwMode="gray">
          <a:xfrm>
            <a:off x="1358469" y="5912872"/>
            <a:ext cx="10363182" cy="453681"/>
          </a:xfrm>
          <a:prstGeom prst="rect">
            <a:avLst/>
          </a:prstGeom>
          <a:noFill/>
          <a:ln w="3175" algn="ctr">
            <a:solidFill>
              <a:schemeClr val="tx2"/>
            </a:solidFill>
            <a:prstDash val="dash"/>
            <a:miter lim="800000"/>
          </a:ln>
        </p:spPr>
        <p:txBody>
          <a:bodyPr vert="horz" wrap="square" lIns="88900" tIns="45720" rIns="88900" bIns="88900" rtlCol="0" anchor="ctr" anchorCtr="0"/>
          <a:lstStyle/>
          <a:p>
            <a:pPr defTabSz="914400">
              <a:defRPr/>
            </a:pPr>
            <a:r>
              <a:rPr lang="zh-CN" altLang="en-US" sz="1000" b="1" dirty="0">
                <a:solidFill>
                  <a:srgbClr val="01203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成果分析和报表交付</a:t>
            </a:r>
            <a:endParaRPr lang="en-US" altLang="zh-CN" sz="1000" b="1" dirty="0">
              <a:solidFill>
                <a:srgbClr val="012036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4774317" y="980093"/>
            <a:ext cx="848804" cy="442535"/>
            <a:chOff x="3224585" y="980599"/>
            <a:chExt cx="848804" cy="442535"/>
          </a:xfrm>
        </p:grpSpPr>
        <p:sp>
          <p:nvSpPr>
            <p:cNvPr id="5" name="Text Box 49"/>
            <p:cNvSpPr txBox="1">
              <a:spLocks noChangeArrowheads="1"/>
            </p:cNvSpPr>
            <p:nvPr/>
          </p:nvSpPr>
          <p:spPr bwMode="auto">
            <a:xfrm>
              <a:off x="3224585" y="980599"/>
              <a:ext cx="848804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1" dirty="0">
                  <a:solidFill>
                    <a:srgbClr val="53565A"/>
                  </a:solidFill>
                  <a:latin typeface="Calibri" panose="020F0502020204030204"/>
                  <a:ea typeface="MS PGothic" panose="020B0600070205080204" charset="-128"/>
                </a:rPr>
                <a:t>W2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  <p:sp>
          <p:nvSpPr>
            <p:cNvPr id="7" name="Oval 61"/>
            <p:cNvSpPr>
              <a:spLocks noChangeArrowheads="1"/>
            </p:cNvSpPr>
            <p:nvPr/>
          </p:nvSpPr>
          <p:spPr bwMode="auto">
            <a:xfrm>
              <a:off x="3567418" y="1274544"/>
              <a:ext cx="163142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036054" y="980093"/>
            <a:ext cx="848804" cy="442535"/>
            <a:chOff x="2362212" y="980599"/>
            <a:chExt cx="773093" cy="442535"/>
          </a:xfrm>
        </p:grpSpPr>
        <p:sp>
          <p:nvSpPr>
            <p:cNvPr id="9" name="Oval 62"/>
            <p:cNvSpPr>
              <a:spLocks noChangeArrowheads="1"/>
            </p:cNvSpPr>
            <p:nvPr/>
          </p:nvSpPr>
          <p:spPr bwMode="auto">
            <a:xfrm>
              <a:off x="2674464" y="1274544"/>
              <a:ext cx="148590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 Box 49"/>
            <p:cNvSpPr txBox="1">
              <a:spLocks noChangeArrowheads="1"/>
            </p:cNvSpPr>
            <p:nvPr/>
          </p:nvSpPr>
          <p:spPr bwMode="auto">
            <a:xfrm>
              <a:off x="2362212" y="980599"/>
              <a:ext cx="773093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charset="-128"/>
                  <a:cs typeface="+mn-cs"/>
                </a:rPr>
                <a:t>W3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297791" y="980093"/>
            <a:ext cx="848804" cy="442535"/>
            <a:chOff x="2362212" y="980599"/>
            <a:chExt cx="773093" cy="442535"/>
          </a:xfrm>
        </p:grpSpPr>
        <p:sp>
          <p:nvSpPr>
            <p:cNvPr id="12" name="Oval 62"/>
            <p:cNvSpPr>
              <a:spLocks noChangeArrowheads="1"/>
            </p:cNvSpPr>
            <p:nvPr/>
          </p:nvSpPr>
          <p:spPr bwMode="auto">
            <a:xfrm>
              <a:off x="2674464" y="1274544"/>
              <a:ext cx="148590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 Box 49"/>
            <p:cNvSpPr txBox="1">
              <a:spLocks noChangeArrowheads="1"/>
            </p:cNvSpPr>
            <p:nvPr/>
          </p:nvSpPr>
          <p:spPr bwMode="auto">
            <a:xfrm>
              <a:off x="2362212" y="980599"/>
              <a:ext cx="773093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charset="-128"/>
                  <a:cs typeface="+mn-cs"/>
                </a:rPr>
                <a:t>W4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559528" y="980093"/>
            <a:ext cx="848804" cy="442535"/>
            <a:chOff x="2362212" y="980599"/>
            <a:chExt cx="773093" cy="442535"/>
          </a:xfrm>
        </p:grpSpPr>
        <p:sp>
          <p:nvSpPr>
            <p:cNvPr id="15" name="Oval 62"/>
            <p:cNvSpPr>
              <a:spLocks noChangeArrowheads="1"/>
            </p:cNvSpPr>
            <p:nvPr/>
          </p:nvSpPr>
          <p:spPr bwMode="auto">
            <a:xfrm>
              <a:off x="2674464" y="1274544"/>
              <a:ext cx="148590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 Box 49"/>
            <p:cNvSpPr txBox="1">
              <a:spLocks noChangeArrowheads="1"/>
            </p:cNvSpPr>
            <p:nvPr/>
          </p:nvSpPr>
          <p:spPr bwMode="auto">
            <a:xfrm>
              <a:off x="2362212" y="980599"/>
              <a:ext cx="773093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charset="-128"/>
                  <a:cs typeface="+mn-cs"/>
                </a:rPr>
                <a:t>W5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083005" y="980093"/>
            <a:ext cx="848804" cy="442535"/>
            <a:chOff x="2362212" y="980599"/>
            <a:chExt cx="773093" cy="442535"/>
          </a:xfrm>
        </p:grpSpPr>
        <p:sp>
          <p:nvSpPr>
            <p:cNvPr id="18" name="Oval 62"/>
            <p:cNvSpPr>
              <a:spLocks noChangeArrowheads="1"/>
            </p:cNvSpPr>
            <p:nvPr/>
          </p:nvSpPr>
          <p:spPr bwMode="auto">
            <a:xfrm>
              <a:off x="2674464" y="1274544"/>
              <a:ext cx="148590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 Box 49"/>
            <p:cNvSpPr txBox="1">
              <a:spLocks noChangeArrowheads="1"/>
            </p:cNvSpPr>
            <p:nvPr/>
          </p:nvSpPr>
          <p:spPr bwMode="auto">
            <a:xfrm>
              <a:off x="2362212" y="980599"/>
              <a:ext cx="773093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charset="-128"/>
                  <a:cs typeface="+mn-cs"/>
                </a:rPr>
                <a:t>W7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293002" y="981073"/>
            <a:ext cx="806645" cy="440575"/>
            <a:chOff x="1890330" y="982705"/>
            <a:chExt cx="806645" cy="440575"/>
          </a:xfrm>
        </p:grpSpPr>
        <p:sp>
          <p:nvSpPr>
            <p:cNvPr id="46" name="Text Box 49"/>
            <p:cNvSpPr txBox="1">
              <a:spLocks noChangeArrowheads="1"/>
            </p:cNvSpPr>
            <p:nvPr/>
          </p:nvSpPr>
          <p:spPr bwMode="auto">
            <a:xfrm>
              <a:off x="1890330" y="982705"/>
              <a:ext cx="806645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1" dirty="0">
                  <a:solidFill>
                    <a:srgbClr val="53565A"/>
                  </a:solidFill>
                  <a:latin typeface="Calibri" panose="020F0502020204030204"/>
                  <a:ea typeface="MS PGothic" panose="020B0600070205080204" charset="-128"/>
                </a:rPr>
                <a:t>W0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  <p:sp>
          <p:nvSpPr>
            <p:cNvPr id="43" name="Oval 61"/>
            <p:cNvSpPr>
              <a:spLocks noChangeArrowheads="1"/>
            </p:cNvSpPr>
            <p:nvPr/>
          </p:nvSpPr>
          <p:spPr bwMode="auto">
            <a:xfrm>
              <a:off x="2216133" y="1274690"/>
              <a:ext cx="163142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2708293" y="2353974"/>
            <a:ext cx="1226315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23" name="矩形 22"/>
          <p:cNvSpPr/>
          <p:nvPr/>
        </p:nvSpPr>
        <p:spPr>
          <a:xfrm>
            <a:off x="2695012" y="1577056"/>
            <a:ext cx="1255450" cy="1644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26" name="矩形 25"/>
          <p:cNvSpPr/>
          <p:nvPr/>
        </p:nvSpPr>
        <p:spPr>
          <a:xfrm>
            <a:off x="3985506" y="2565788"/>
            <a:ext cx="1226316" cy="2539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27" name="矩形 26"/>
          <p:cNvSpPr/>
          <p:nvPr/>
        </p:nvSpPr>
        <p:spPr>
          <a:xfrm>
            <a:off x="3990303" y="3224220"/>
            <a:ext cx="1216722" cy="2539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28" name="矩形 27"/>
          <p:cNvSpPr/>
          <p:nvPr/>
        </p:nvSpPr>
        <p:spPr>
          <a:xfrm>
            <a:off x="5243656" y="3919366"/>
            <a:ext cx="1216800" cy="25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29" name="矩形 28"/>
          <p:cNvSpPr/>
          <p:nvPr/>
        </p:nvSpPr>
        <p:spPr>
          <a:xfrm>
            <a:off x="5243656" y="4378978"/>
            <a:ext cx="1216800" cy="25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30" name="矩形 29"/>
          <p:cNvSpPr/>
          <p:nvPr/>
        </p:nvSpPr>
        <p:spPr>
          <a:xfrm>
            <a:off x="6506738" y="4912799"/>
            <a:ext cx="1216800" cy="25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2638643" y="2597966"/>
            <a:ext cx="14754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highlight>
                  <a:srgbClr val="F1F2F4"/>
                </a:highlight>
              </a:rPr>
              <a:t>2.1</a:t>
            </a:r>
            <a:r>
              <a:rPr lang="zh-CN" altLang="en-US" dirty="0">
                <a:solidFill>
                  <a:schemeClr val="tx1"/>
                </a:solidFill>
                <a:highlight>
                  <a:srgbClr val="F1F2F4"/>
                </a:highlight>
              </a:rPr>
              <a:t>环控数据和生产数据盘点</a:t>
            </a:r>
          </a:p>
        </p:txBody>
      </p:sp>
      <p:sp>
        <p:nvSpPr>
          <p:cNvPr id="53" name="矩形 52"/>
          <p:cNvSpPr/>
          <p:nvPr/>
        </p:nvSpPr>
        <p:spPr>
          <a:xfrm>
            <a:off x="10297042" y="5927268"/>
            <a:ext cx="1349027" cy="253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0095058" y="6152892"/>
            <a:ext cx="17529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5.1</a:t>
            </a:r>
            <a:r>
              <a:rPr lang="zh-CN" altLang="en-US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报告交付和现场汇报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3968224" y="2832674"/>
            <a:ext cx="227509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highlight>
                  <a:srgbClr val="F1F2F4"/>
                </a:highlight>
              </a:rPr>
              <a:t>2.2</a:t>
            </a:r>
            <a:r>
              <a:rPr lang="zh-CN" altLang="en-US" dirty="0">
                <a:solidFill>
                  <a:schemeClr val="tx1"/>
                </a:solidFill>
                <a:highlight>
                  <a:srgbClr val="F1F2F4"/>
                </a:highlight>
              </a:rPr>
              <a:t>数据完整性、准确性、有效性、一致性、时效性检验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3968224" y="3420745"/>
            <a:ext cx="127552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highlight>
                  <a:srgbClr val="F1F2F4"/>
                </a:highlight>
              </a:rPr>
              <a:t>2.3</a:t>
            </a:r>
            <a:r>
              <a:rPr lang="zh-CN" altLang="en-US" dirty="0">
                <a:solidFill>
                  <a:schemeClr val="tx1"/>
                </a:solidFill>
                <a:highlight>
                  <a:srgbClr val="F1F2F4"/>
                </a:highlight>
              </a:rPr>
              <a:t>数据缺失率、极值、异常值检查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5243656" y="4154744"/>
            <a:ext cx="12167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highlight>
                  <a:srgbClr val="F1F2F4"/>
                </a:highlight>
              </a:rPr>
              <a:t>3.1</a:t>
            </a:r>
            <a:r>
              <a:rPr lang="zh-CN" altLang="en-US" dirty="0">
                <a:solidFill>
                  <a:schemeClr val="tx1"/>
                </a:solidFill>
                <a:highlight>
                  <a:srgbClr val="F1F2F4"/>
                </a:highlight>
              </a:rPr>
              <a:t>变量分布分析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5171820" y="4603222"/>
            <a:ext cx="250752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highlight>
                  <a:srgbClr val="F1F2F4"/>
                </a:highlight>
              </a:rPr>
              <a:t>3.2</a:t>
            </a:r>
            <a:r>
              <a:rPr lang="zh-CN" altLang="en-US" dirty="0">
                <a:solidFill>
                  <a:schemeClr val="tx1"/>
                </a:solidFill>
                <a:highlight>
                  <a:srgbClr val="F1F2F4"/>
                </a:highlight>
              </a:rPr>
              <a:t>变量趋势分析及异常模式探查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6425581" y="5130637"/>
            <a:ext cx="177769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4.1</a:t>
            </a:r>
            <a:r>
              <a:rPr lang="zh-CN" altLang="en-US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自变量间相关性探查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636350" y="1938224"/>
            <a:ext cx="177372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1.2 </a:t>
            </a:r>
            <a:r>
              <a:rPr lang="zh-CN" altLang="en-US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分析环境搭建</a:t>
            </a:r>
          </a:p>
        </p:txBody>
      </p:sp>
      <p:sp>
        <p:nvSpPr>
          <p:cNvPr id="22" name="矩形 21"/>
          <p:cNvSpPr/>
          <p:nvPr/>
        </p:nvSpPr>
        <p:spPr bwMode="gray">
          <a:xfrm>
            <a:off x="1358469" y="3840667"/>
            <a:ext cx="10363182" cy="969279"/>
          </a:xfrm>
          <a:prstGeom prst="rect">
            <a:avLst/>
          </a:prstGeom>
          <a:noFill/>
          <a:ln w="3175" algn="ctr">
            <a:solidFill>
              <a:schemeClr val="tx2"/>
            </a:solidFill>
            <a:prstDash val="dash"/>
            <a:miter lim="800000"/>
          </a:ln>
        </p:spPr>
        <p:txBody>
          <a:bodyPr vert="horz" wrap="square" lIns="88900" tIns="45720" rIns="88900" bIns="8890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lang="zh-CN" altLang="en-US" sz="1000" b="1" dirty="0">
                <a:solidFill>
                  <a:srgbClr val="01203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现状分析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3512580" y="980093"/>
            <a:ext cx="848804" cy="442535"/>
            <a:chOff x="3224585" y="980599"/>
            <a:chExt cx="848804" cy="442535"/>
          </a:xfrm>
        </p:grpSpPr>
        <p:sp>
          <p:nvSpPr>
            <p:cNvPr id="42" name="Text Box 49"/>
            <p:cNvSpPr txBox="1">
              <a:spLocks noChangeArrowheads="1"/>
            </p:cNvSpPr>
            <p:nvPr/>
          </p:nvSpPr>
          <p:spPr bwMode="auto">
            <a:xfrm>
              <a:off x="3224585" y="980599"/>
              <a:ext cx="848804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1" dirty="0">
                  <a:solidFill>
                    <a:srgbClr val="53565A"/>
                  </a:solidFill>
                  <a:latin typeface="Calibri" panose="020F0502020204030204"/>
                  <a:ea typeface="MS PGothic" panose="020B0600070205080204" charset="-128"/>
                </a:rPr>
                <a:t>W1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  <p:sp>
          <p:nvSpPr>
            <p:cNvPr id="47" name="Oval 61"/>
            <p:cNvSpPr>
              <a:spLocks noChangeArrowheads="1"/>
            </p:cNvSpPr>
            <p:nvPr/>
          </p:nvSpPr>
          <p:spPr bwMode="auto">
            <a:xfrm>
              <a:off x="3567418" y="1274544"/>
              <a:ext cx="163142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821265" y="980093"/>
            <a:ext cx="848804" cy="442535"/>
            <a:chOff x="2362212" y="980599"/>
            <a:chExt cx="773093" cy="442535"/>
          </a:xfrm>
        </p:grpSpPr>
        <p:sp>
          <p:nvSpPr>
            <p:cNvPr id="85" name="Oval 62"/>
            <p:cNvSpPr>
              <a:spLocks noChangeArrowheads="1"/>
            </p:cNvSpPr>
            <p:nvPr/>
          </p:nvSpPr>
          <p:spPr bwMode="auto">
            <a:xfrm>
              <a:off x="2674464" y="1274544"/>
              <a:ext cx="148590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ext Box 49"/>
            <p:cNvSpPr txBox="1">
              <a:spLocks noChangeArrowheads="1"/>
            </p:cNvSpPr>
            <p:nvPr/>
          </p:nvSpPr>
          <p:spPr bwMode="auto">
            <a:xfrm>
              <a:off x="2362212" y="980599"/>
              <a:ext cx="773093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charset="-128"/>
                  <a:cs typeface="+mn-cs"/>
                </a:rPr>
                <a:t>W6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2636350" y="1735802"/>
            <a:ext cx="15710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1.1</a:t>
            </a:r>
            <a:r>
              <a:rPr lang="zh-CN" altLang="en-US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需求确认及数据准备</a:t>
            </a:r>
          </a:p>
        </p:txBody>
      </p:sp>
      <p:sp>
        <p:nvSpPr>
          <p:cNvPr id="90" name="矩形 89"/>
          <p:cNvSpPr/>
          <p:nvPr/>
        </p:nvSpPr>
        <p:spPr>
          <a:xfrm>
            <a:off x="5243734" y="3293787"/>
            <a:ext cx="1216722" cy="2539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5202998" y="3549910"/>
            <a:ext cx="14640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highlight>
                  <a:srgbClr val="F1F2F4"/>
                </a:highlight>
              </a:rPr>
              <a:t>2.4</a:t>
            </a:r>
            <a:r>
              <a:rPr lang="zh-CN" altLang="en-US" dirty="0">
                <a:solidFill>
                  <a:schemeClr val="tx1"/>
                </a:solidFill>
                <a:highlight>
                  <a:srgbClr val="F1F2F4"/>
                </a:highlight>
              </a:rPr>
              <a:t>数据质量检查报告</a:t>
            </a:r>
          </a:p>
        </p:txBody>
      </p:sp>
      <p:sp>
        <p:nvSpPr>
          <p:cNvPr id="92" name="矩形 91"/>
          <p:cNvSpPr/>
          <p:nvPr/>
        </p:nvSpPr>
        <p:spPr bwMode="gray">
          <a:xfrm>
            <a:off x="1358469" y="4890483"/>
            <a:ext cx="10363182" cy="969279"/>
          </a:xfrm>
          <a:prstGeom prst="rect">
            <a:avLst/>
          </a:prstGeom>
          <a:noFill/>
          <a:ln w="3175" algn="ctr">
            <a:solidFill>
              <a:schemeClr val="tx2"/>
            </a:solidFill>
            <a:prstDash val="dash"/>
            <a:miter lim="800000"/>
          </a:ln>
        </p:spPr>
        <p:txBody>
          <a:bodyPr vert="horz" wrap="square" lIns="88900" tIns="45720" rIns="88900" bIns="8890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lang="zh-CN" altLang="en-US" sz="1000" b="1" dirty="0">
                <a:solidFill>
                  <a:srgbClr val="01203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效应分析</a:t>
            </a:r>
          </a:p>
        </p:txBody>
      </p:sp>
      <p:sp>
        <p:nvSpPr>
          <p:cNvPr id="93" name="矩形 92"/>
          <p:cNvSpPr/>
          <p:nvPr/>
        </p:nvSpPr>
        <p:spPr>
          <a:xfrm>
            <a:off x="6508510" y="5365777"/>
            <a:ext cx="2447835" cy="25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en-US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6425581" y="5583615"/>
            <a:ext cx="2718419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4.2</a:t>
            </a:r>
            <a:r>
              <a:rPr lang="zh-CN" altLang="en-US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自变量与目标变量之间影响效应分析</a:t>
            </a:r>
            <a:endParaRPr lang="zh-CN" altLang="en-US" sz="1050" i="1" dirty="0">
              <a:highlight>
                <a:srgbClr val="F1F2F4"/>
              </a:highlight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9036391" y="5367174"/>
            <a:ext cx="1216800" cy="25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8955234" y="5585012"/>
            <a:ext cx="177769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4.3</a:t>
            </a:r>
            <a:r>
              <a:rPr lang="zh-CN" altLang="en-US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影响效应分析结果解读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559EF-ACBC-0964-0F91-08F64803B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45DD56BF-A751-DFF5-DD6F-D654FD9A19BF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6C4D76F-AAED-01C2-EE27-E9A567989505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AEF9F29-6BC8-9C81-0E8A-64ED4757E5B0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9BB15756-5A09-21B1-65E9-924A76D957C3}"/>
              </a:ext>
            </a:extLst>
          </p:cNvPr>
          <p:cNvSpPr txBox="1"/>
          <p:nvPr/>
        </p:nvSpPr>
        <p:spPr>
          <a:xfrm>
            <a:off x="1085849" y="1618126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6EE3970-04FA-7C51-79BA-797EA9B9A913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C2FEBAE-6BCD-83E3-1C22-F73CC5F2D2C0}"/>
              </a:ext>
            </a:extLst>
          </p:cNvPr>
          <p:cNvSpPr/>
          <p:nvPr/>
        </p:nvSpPr>
        <p:spPr>
          <a:xfrm>
            <a:off x="492980" y="1606656"/>
            <a:ext cx="592869" cy="634345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D006162-DA43-D449-7EDA-651E94BE0BA2}"/>
              </a:ext>
            </a:extLst>
          </p:cNvPr>
          <p:cNvSpPr/>
          <p:nvPr/>
        </p:nvSpPr>
        <p:spPr>
          <a:xfrm>
            <a:off x="492981" y="1606657"/>
            <a:ext cx="11060104" cy="6343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403A5A5-AB0A-F144-2B72-CF49B71F438F}"/>
              </a:ext>
            </a:extLst>
          </p:cNvPr>
          <p:cNvSpPr/>
          <p:nvPr/>
        </p:nvSpPr>
        <p:spPr>
          <a:xfrm>
            <a:off x="492981" y="2364985"/>
            <a:ext cx="387864" cy="437148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初步结论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07CDC9-7978-E36B-6B08-AF9AFB6D320B}"/>
              </a:ext>
            </a:extLst>
          </p:cNvPr>
          <p:cNvSpPr/>
          <p:nvPr/>
        </p:nvSpPr>
        <p:spPr>
          <a:xfrm>
            <a:off x="492981" y="2364986"/>
            <a:ext cx="11060104" cy="43714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 descr="图表, 折线图&#10;&#10;AI 生成的内容可能不正确。">
            <a:extLst>
              <a:ext uri="{FF2B5EF4-FFF2-40B4-BE49-F238E27FC236}">
                <a16:creationId xmlns:a16="http://schemas.microsoft.com/office/drawing/2014/main" id="{EB0462D0-2DED-7933-555F-74014FBAEB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689" y="2990677"/>
            <a:ext cx="5595419" cy="28160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00E167-7D6A-2F0C-D67A-1A0BD62D11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432" y="3007844"/>
            <a:ext cx="5101401" cy="292888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63893E3-39AB-6622-058F-0F5C7B5BEE02}"/>
              </a:ext>
            </a:extLst>
          </p:cNvPr>
          <p:cNvSpPr txBox="1"/>
          <p:nvPr/>
        </p:nvSpPr>
        <p:spPr>
          <a:xfrm>
            <a:off x="1228725" y="2524001"/>
            <a:ext cx="19216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1800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9</a:t>
            </a:r>
            <a:r>
              <a:rPr lang="zh-CN" altLang="en-US" sz="1800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月温度趋势</a:t>
            </a:r>
          </a:p>
        </p:txBody>
      </p:sp>
    </p:spTree>
    <p:extLst>
      <p:ext uri="{BB962C8B-B14F-4D97-AF65-F5344CB8AC3E}">
        <p14:creationId xmlns:p14="http://schemas.microsoft.com/office/powerpoint/2010/main" val="211313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753F8-4700-0CB0-3D19-0FDB9AF0E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6B922E89-2915-F3D7-50B9-43738CCBC5EB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50CBD38-7B6E-A1E2-AE75-05A09B878467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47D1105-7FA0-7692-E0F5-820A5B0E4A40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0E7F07BA-5FB3-1688-3518-4623BB0F055D}"/>
              </a:ext>
            </a:extLst>
          </p:cNvPr>
          <p:cNvSpPr txBox="1"/>
          <p:nvPr/>
        </p:nvSpPr>
        <p:spPr>
          <a:xfrm>
            <a:off x="1085849" y="1618126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F8B7749-2518-04C3-E481-5F7BC12C8B95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602422A-5389-A3E5-129A-B8A57F8CDEE3}"/>
              </a:ext>
            </a:extLst>
          </p:cNvPr>
          <p:cNvSpPr/>
          <p:nvPr/>
        </p:nvSpPr>
        <p:spPr>
          <a:xfrm>
            <a:off x="492980" y="1606656"/>
            <a:ext cx="592869" cy="634345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26217E0-F488-8134-A7A4-ECAB3759B302}"/>
              </a:ext>
            </a:extLst>
          </p:cNvPr>
          <p:cNvSpPr/>
          <p:nvPr/>
        </p:nvSpPr>
        <p:spPr>
          <a:xfrm>
            <a:off x="492981" y="1606657"/>
            <a:ext cx="11060104" cy="6343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E7D7D6-09EF-D15C-3071-A0E8C2B86169}"/>
              </a:ext>
            </a:extLst>
          </p:cNvPr>
          <p:cNvSpPr/>
          <p:nvPr/>
        </p:nvSpPr>
        <p:spPr>
          <a:xfrm>
            <a:off x="492981" y="2364985"/>
            <a:ext cx="387864" cy="437148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初步结论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8003571-3885-D7A0-D8CF-95AFD78CA468}"/>
              </a:ext>
            </a:extLst>
          </p:cNvPr>
          <p:cNvSpPr/>
          <p:nvPr/>
        </p:nvSpPr>
        <p:spPr>
          <a:xfrm>
            <a:off x="492981" y="2364986"/>
            <a:ext cx="11060104" cy="43714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 descr="图表, 折线图&#10;&#10;AI 生成的内容可能不正确。">
            <a:extLst>
              <a:ext uri="{FF2B5EF4-FFF2-40B4-BE49-F238E27FC236}">
                <a16:creationId xmlns:a16="http://schemas.microsoft.com/office/drawing/2014/main" id="{8E2A9AEE-1D8B-7BD6-219A-E7952137D7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400" y="3090695"/>
            <a:ext cx="5517996" cy="27770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3FC0D2-6A63-1795-638F-EE1364525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80" y="2978933"/>
            <a:ext cx="5148643" cy="302610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3203E53-FF2B-23F6-146A-E60776B5ADF3}"/>
              </a:ext>
            </a:extLst>
          </p:cNvPr>
          <p:cNvSpPr txBox="1"/>
          <p:nvPr/>
        </p:nvSpPr>
        <p:spPr>
          <a:xfrm>
            <a:off x="1228725" y="2524001"/>
            <a:ext cx="19216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1800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10</a:t>
            </a:r>
            <a:r>
              <a:rPr lang="zh-CN" altLang="en-US" sz="1800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月温度趋势</a:t>
            </a:r>
          </a:p>
        </p:txBody>
      </p:sp>
    </p:spTree>
    <p:extLst>
      <p:ext uri="{BB962C8B-B14F-4D97-AF65-F5344CB8AC3E}">
        <p14:creationId xmlns:p14="http://schemas.microsoft.com/office/powerpoint/2010/main" val="73019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831DE-BA2B-802C-A199-E7932895C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A94D4073-099B-DDF3-F1FC-589BD5EB2CB8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B884499-9CB0-895E-C3D0-F10ADFAF4104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F47B9EF-8B82-B3F7-3020-5C726A37DAE5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D529CE8-0A59-0DDA-1AD5-E859D5D8B025}"/>
              </a:ext>
            </a:extLst>
          </p:cNvPr>
          <p:cNvSpPr txBox="1"/>
          <p:nvPr/>
        </p:nvSpPr>
        <p:spPr>
          <a:xfrm>
            <a:off x="1085849" y="1618126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CE2FC41-64AD-0BF3-534B-ACDEF71220A8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8DF36E7-7FED-D0A5-83D0-B49139273DD2}"/>
              </a:ext>
            </a:extLst>
          </p:cNvPr>
          <p:cNvSpPr/>
          <p:nvPr/>
        </p:nvSpPr>
        <p:spPr>
          <a:xfrm>
            <a:off x="492980" y="1606656"/>
            <a:ext cx="592869" cy="634345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51167E9-B709-EE41-F310-AFDCD180CF13}"/>
              </a:ext>
            </a:extLst>
          </p:cNvPr>
          <p:cNvSpPr/>
          <p:nvPr/>
        </p:nvSpPr>
        <p:spPr>
          <a:xfrm>
            <a:off x="492981" y="1606657"/>
            <a:ext cx="11060104" cy="6343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EA36E8-4F8C-AF90-0B56-3144E126A7C4}"/>
              </a:ext>
            </a:extLst>
          </p:cNvPr>
          <p:cNvSpPr/>
          <p:nvPr/>
        </p:nvSpPr>
        <p:spPr>
          <a:xfrm>
            <a:off x="492981" y="2364985"/>
            <a:ext cx="387864" cy="437148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初步结论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7C45E8-8EF6-D31D-2005-94EF5D7B4E5F}"/>
              </a:ext>
            </a:extLst>
          </p:cNvPr>
          <p:cNvSpPr/>
          <p:nvPr/>
        </p:nvSpPr>
        <p:spPr>
          <a:xfrm>
            <a:off x="492981" y="2364986"/>
            <a:ext cx="11060104" cy="43714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 descr="图表, 折线图, 直方图&#10;&#10;AI 生成的内容可能不正确。">
            <a:extLst>
              <a:ext uri="{FF2B5EF4-FFF2-40B4-BE49-F238E27FC236}">
                <a16:creationId xmlns:a16="http://schemas.microsoft.com/office/drawing/2014/main" id="{2974FCD5-01DF-8891-9D45-A3251705AE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60" y="3069261"/>
            <a:ext cx="5695647" cy="28664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2FBF17-08B1-D355-B6F3-A09EC8FA0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41" y="3077229"/>
            <a:ext cx="5000568" cy="286644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D7911C8-A6F2-71A1-6203-8A507360C596}"/>
              </a:ext>
            </a:extLst>
          </p:cNvPr>
          <p:cNvSpPr txBox="1"/>
          <p:nvPr/>
        </p:nvSpPr>
        <p:spPr>
          <a:xfrm>
            <a:off x="1228725" y="2524001"/>
            <a:ext cx="19216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1800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11</a:t>
            </a:r>
            <a:r>
              <a:rPr lang="zh-CN" altLang="en-US" sz="1800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月温度趋势</a:t>
            </a:r>
          </a:p>
        </p:txBody>
      </p:sp>
    </p:spTree>
    <p:extLst>
      <p:ext uri="{BB962C8B-B14F-4D97-AF65-F5344CB8AC3E}">
        <p14:creationId xmlns:p14="http://schemas.microsoft.com/office/powerpoint/2010/main" val="290266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3FD28-3985-986A-568D-45D8B090E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FA58291F-8044-A4D2-A4A2-DA7891BDF835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C0C9AFC-E0AB-D09D-054E-A15F0FFF535C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6E1FFF0-7739-E32D-BCD6-6EB24F0D2F11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9AA9EFE-C0E8-DCB4-EC7C-9A6040FE6106}"/>
              </a:ext>
            </a:extLst>
          </p:cNvPr>
          <p:cNvSpPr txBox="1"/>
          <p:nvPr/>
        </p:nvSpPr>
        <p:spPr>
          <a:xfrm>
            <a:off x="1085849" y="1618126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6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1D221EE-1BDB-708C-0C92-060297F00051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52AC014-775F-31ED-83CF-2FFF3587E5FF}"/>
              </a:ext>
            </a:extLst>
          </p:cNvPr>
          <p:cNvSpPr/>
          <p:nvPr/>
        </p:nvSpPr>
        <p:spPr>
          <a:xfrm>
            <a:off x="492980" y="1606656"/>
            <a:ext cx="592869" cy="634345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E57302E-8C15-0FB2-2D7E-9814BFF4DCDF}"/>
              </a:ext>
            </a:extLst>
          </p:cNvPr>
          <p:cNvSpPr/>
          <p:nvPr/>
        </p:nvSpPr>
        <p:spPr>
          <a:xfrm>
            <a:off x="492981" y="1606657"/>
            <a:ext cx="11060104" cy="6343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5F868BD-A034-AFC0-B3FE-8AA8C54390D0}"/>
              </a:ext>
            </a:extLst>
          </p:cNvPr>
          <p:cNvSpPr/>
          <p:nvPr/>
        </p:nvSpPr>
        <p:spPr>
          <a:xfrm>
            <a:off x="492981" y="2364985"/>
            <a:ext cx="387864" cy="437148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初步结论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126B2BA-BAB2-24E6-237F-18E34FE40D51}"/>
              </a:ext>
            </a:extLst>
          </p:cNvPr>
          <p:cNvSpPr/>
          <p:nvPr/>
        </p:nvSpPr>
        <p:spPr>
          <a:xfrm>
            <a:off x="492981" y="2364986"/>
            <a:ext cx="11060104" cy="43714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 descr="图表, 折线图&#10;&#10;AI 生成的内容可能不正确。">
            <a:extLst>
              <a:ext uri="{FF2B5EF4-FFF2-40B4-BE49-F238E27FC236}">
                <a16:creationId xmlns:a16="http://schemas.microsoft.com/office/drawing/2014/main" id="{90F0DB0F-C98E-CF63-9494-31B2643C5E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715" y="3033541"/>
            <a:ext cx="5628958" cy="28328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DDFFDDC-539D-E16B-7DFE-61B62C172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41" y="3007558"/>
            <a:ext cx="4988819" cy="285886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7DA2FA3-5910-6332-C12F-758EAB1524AA}"/>
              </a:ext>
            </a:extLst>
          </p:cNvPr>
          <p:cNvSpPr txBox="1"/>
          <p:nvPr/>
        </p:nvSpPr>
        <p:spPr>
          <a:xfrm>
            <a:off x="1228725" y="2524001"/>
            <a:ext cx="19216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1800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12</a:t>
            </a:r>
            <a:r>
              <a:rPr lang="zh-CN" altLang="en-US" sz="1800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月温度趋势</a:t>
            </a:r>
          </a:p>
        </p:txBody>
      </p:sp>
    </p:spTree>
    <p:extLst>
      <p:ext uri="{BB962C8B-B14F-4D97-AF65-F5344CB8AC3E}">
        <p14:creationId xmlns:p14="http://schemas.microsoft.com/office/powerpoint/2010/main" val="266578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6E737-5406-6BE5-CB70-4B2112B83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4E46DBA6-8E3D-7C8C-C264-89B9A70198C1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8A656EE-31EB-2E59-A26B-BBDFF1B5EAB4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E4573A4-3329-A52F-DC18-C3AA5EB51082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5115BE-3969-1DEE-6411-D015683CEBE5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C54C2AD-DC8C-919E-338B-AD3D56B0B92C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5BE0E3DC-31DC-E3BD-2785-687D3CBFC0BF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b="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b="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80%</a:t>
            </a:r>
            <a:r>
              <a:rPr lang="zh-CN" altLang="zh-CN" sz="1400" b="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b="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b="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b="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b="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b="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b="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b="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</a:t>
            </a:r>
            <a:r>
              <a:rPr lang="en-US" altLang="zh-CN" sz="1400" b="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		</a:t>
            </a:r>
            <a:r>
              <a:rPr lang="zh-CN" altLang="zh-CN" sz="1400" b="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期验证</a:t>
            </a:r>
            <a:r>
              <a:rPr lang="zh-CN" altLang="en-US" sz="1400" b="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b="0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18288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1EF02354-23CD-2BA3-B4C5-A15B238FC53A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2008E8D-6C35-9CE9-F1A1-D1A593447D14}"/>
              </a:ext>
            </a:extLst>
          </p:cNvPr>
          <p:cNvSpPr/>
          <p:nvPr/>
        </p:nvSpPr>
        <p:spPr>
          <a:xfrm>
            <a:off x="492981" y="2125848"/>
            <a:ext cx="387864" cy="437148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初步结论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7DCD4E9-CF8A-200B-77AC-200B6E4B705D}"/>
              </a:ext>
            </a:extLst>
          </p:cNvPr>
          <p:cNvSpPr/>
          <p:nvPr/>
        </p:nvSpPr>
        <p:spPr>
          <a:xfrm>
            <a:off x="492981" y="2125849"/>
            <a:ext cx="11060104" cy="43714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8873C7-6F85-8EB6-7010-DC2B672336E4}"/>
              </a:ext>
            </a:extLst>
          </p:cNvPr>
          <p:cNvSpPr txBox="1"/>
          <p:nvPr/>
        </p:nvSpPr>
        <p:spPr>
          <a:xfrm>
            <a:off x="2273067" y="5766624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训练集</a:t>
            </a: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80D84AB-569A-F597-1FFD-9B9550C58D4A}"/>
              </a:ext>
            </a:extLst>
          </p:cNvPr>
          <p:cNvSpPr txBox="1"/>
          <p:nvPr/>
        </p:nvSpPr>
        <p:spPr>
          <a:xfrm>
            <a:off x="5718383" y="5860333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跨期验证</a:t>
            </a: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8309B4-4AAA-C843-66C6-923BF9606A2A}"/>
              </a:ext>
            </a:extLst>
          </p:cNvPr>
          <p:cNvSpPr txBox="1"/>
          <p:nvPr/>
        </p:nvSpPr>
        <p:spPr>
          <a:xfrm>
            <a:off x="8402556" y="2326433"/>
            <a:ext cx="360997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 Feature  Importance</a:t>
            </a:r>
          </a:p>
          <a:p>
            <a:r>
              <a:rPr lang="zh-CN" altLang="en-US" sz="1200" dirty="0"/>
              <a:t>139    FARMSUPERVISOR  417.718970</a:t>
            </a:r>
          </a:p>
          <a:p>
            <a:r>
              <a:rPr lang="zh-CN" altLang="en-US" sz="1200" dirty="0"/>
              <a:t>133      BIRDSVARIETY  278.018601</a:t>
            </a:r>
          </a:p>
          <a:p>
            <a:r>
              <a:rPr lang="zh-CN" altLang="en-US" sz="1200" dirty="0"/>
              <a:t>134          HESOURCE  232.865450</a:t>
            </a:r>
          </a:p>
          <a:p>
            <a:r>
              <a:rPr lang="zh-CN" altLang="en-US" sz="1200" dirty="0"/>
              <a:t>2             DENSITY  230.218075</a:t>
            </a:r>
          </a:p>
          <a:p>
            <a:r>
              <a:rPr lang="zh-CN" altLang="en-US" sz="1200" dirty="0"/>
              <a:t>78       平均温度变化率_31.0  221.155229</a:t>
            </a:r>
          </a:p>
          <a:p>
            <a:r>
              <a:rPr lang="zh-CN" altLang="en-US" sz="1200" dirty="0"/>
              <a:t>49        平均温度变化率_2.0  207.236423</a:t>
            </a:r>
          </a:p>
          <a:p>
            <a:r>
              <a:rPr lang="zh-CN" altLang="en-US" sz="1200" dirty="0"/>
              <a:t>5            GAS_COST  190.746101</a:t>
            </a:r>
          </a:p>
          <a:p>
            <a:r>
              <a:rPr lang="zh-CN" altLang="en-US" sz="1200" dirty="0"/>
              <a:t>1           DOCAMOUNT  185.870945</a:t>
            </a:r>
          </a:p>
          <a:p>
            <a:r>
              <a:rPr lang="zh-CN" altLang="en-US" sz="1200" dirty="0"/>
              <a:t>82       平均温度变化率_35.0  176.746434</a:t>
            </a:r>
          </a:p>
          <a:p>
            <a:r>
              <a:rPr lang="zh-CN" altLang="en-US" sz="1200" dirty="0"/>
              <a:t>113      最低温度变化率_16.0  175.833737</a:t>
            </a:r>
          </a:p>
          <a:p>
            <a:r>
              <a:rPr lang="zh-CN" altLang="en-US" sz="1200" dirty="0"/>
              <a:t>30   温度6-平均_MEAN_33.0  175.587239</a:t>
            </a:r>
          </a:p>
          <a:p>
            <a:r>
              <a:rPr lang="zh-CN" altLang="en-US" sz="1200" dirty="0"/>
              <a:t>4    ELECTRICITY_COST  151.043124</a:t>
            </a:r>
          </a:p>
          <a:p>
            <a:r>
              <a:rPr lang="zh-CN" altLang="en-US" sz="1200" dirty="0"/>
              <a:t>118      最低温度变化率_21.0  150.257271</a:t>
            </a:r>
          </a:p>
          <a:p>
            <a:r>
              <a:rPr lang="zh-CN" altLang="en-US" sz="1200" dirty="0"/>
              <a:t>90       最高温度变化率_21.0  136.511397</a:t>
            </a:r>
          </a:p>
          <a:p>
            <a:r>
              <a:rPr lang="zh-CN" altLang="en-US" sz="1200" dirty="0"/>
              <a:t>93       最高温度变化率_27.0  128.707875</a:t>
            </a:r>
          </a:p>
          <a:p>
            <a:r>
              <a:rPr lang="zh-CN" altLang="en-US" sz="1200" dirty="0"/>
              <a:t>69       平均温度变化率_22.0  115.874106</a:t>
            </a:r>
          </a:p>
          <a:p>
            <a:r>
              <a:rPr lang="zh-CN" altLang="en-US" sz="1200" dirty="0"/>
              <a:t>94       最高温度变化率_31.0  114.014851</a:t>
            </a:r>
          </a:p>
          <a:p>
            <a:r>
              <a:rPr lang="zh-CN" altLang="en-US" sz="1200" dirty="0"/>
              <a:t>73       平均温度变化率_26.0  104.189925</a:t>
            </a:r>
          </a:p>
          <a:p>
            <a:r>
              <a:rPr lang="zh-CN" altLang="en-US" sz="1200" dirty="0"/>
              <a:t>119      最低温度变化率_22.0  103.844506</a:t>
            </a:r>
          </a:p>
          <a:p>
            <a:r>
              <a:rPr lang="zh-CN" altLang="en-US" sz="1200" dirty="0"/>
              <a:t>127      最低温度变化率_30.0  100.969189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246A7F1-C1E5-E439-E4FB-D71F08635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54" y="2226696"/>
            <a:ext cx="3262726" cy="309439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AC6A999-F656-D274-35A6-B74DEFB60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824" y="2200115"/>
            <a:ext cx="3304176" cy="314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4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79C83-7A73-99C9-6DBA-5EF525EF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5B805FB8-8112-EC47-6CFB-87D4E191AE70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1DC79A4-712C-EF50-DEE8-D7491DD901F2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D937C6-0393-0AC6-6EA3-D8B5E37FEF79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8C3AB1-26B8-28B6-75AE-FFC403FBCC9C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A75F8CC-728F-4093-B6F3-E6999967AAF8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4AABE40E-931A-6F1A-E40E-B370C121D66C}"/>
              </a:ext>
            </a:extLst>
          </p:cNvPr>
          <p:cNvSpPr txBox="1"/>
          <p:nvPr/>
        </p:nvSpPr>
        <p:spPr>
          <a:xfrm>
            <a:off x="1057013" y="1310659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b="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altLang="zh-CN" sz="1400" b="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b="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b="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b="0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</a:t>
            </a:r>
            <a:endParaRPr lang="en-US" altLang="zh-CN" sz="1400" b="0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4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回归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0119678D-0881-B3F2-44D3-C07643437939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9825FC-00E8-E252-A5EA-44AC061FAFA4}"/>
              </a:ext>
            </a:extLst>
          </p:cNvPr>
          <p:cNvSpPr txBox="1"/>
          <p:nvPr/>
        </p:nvSpPr>
        <p:spPr>
          <a:xfrm>
            <a:off x="1057013" y="2674357"/>
            <a:ext cx="5620012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print("RMSE:",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root_mean_squared_error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RMSE: 34.0615239263085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print("MAE:",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mean_absolute_error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MAE: 24.809721644477975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print("R2 Score:", r2_score(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R2 Score: 0.7872808778065026</a:t>
            </a:r>
          </a:p>
          <a:p>
            <a:pPr algn="just"/>
            <a:endParaRPr lang="en-US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2FE2CC-D32F-40F4-D73A-747BF5FA1B43}"/>
              </a:ext>
            </a:extLst>
          </p:cNvPr>
          <p:cNvSpPr/>
          <p:nvPr/>
        </p:nvSpPr>
        <p:spPr>
          <a:xfrm>
            <a:off x="492981" y="2125848"/>
            <a:ext cx="387864" cy="437148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初步结论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52B675-E355-7A5C-CE0B-444513F9C340}"/>
              </a:ext>
            </a:extLst>
          </p:cNvPr>
          <p:cNvSpPr/>
          <p:nvPr/>
        </p:nvSpPr>
        <p:spPr>
          <a:xfrm>
            <a:off x="492981" y="2125849"/>
            <a:ext cx="11060104" cy="43714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6FF629-446C-A842-97BE-2B39D3B6F06A}"/>
              </a:ext>
            </a:extLst>
          </p:cNvPr>
          <p:cNvSpPr txBox="1"/>
          <p:nvPr/>
        </p:nvSpPr>
        <p:spPr>
          <a:xfrm>
            <a:off x="6982087" y="2380505"/>
            <a:ext cx="4152900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/>
              <a:t> Feature    Importance</a:t>
            </a:r>
          </a:p>
          <a:p>
            <a:r>
              <a:rPr lang="zh-CN" altLang="en-US" sz="1100" dirty="0"/>
              <a:t>0                    DOCDATE_month  1.400478e+07</a:t>
            </a:r>
          </a:p>
          <a:p>
            <a:r>
              <a:rPr lang="zh-CN" altLang="en-US" sz="1100" dirty="0"/>
              <a:t>5                         GAS_COST  4.909251e+06</a:t>
            </a:r>
          </a:p>
          <a:p>
            <a:r>
              <a:rPr lang="zh-CN" altLang="en-US" sz="1100" dirty="0"/>
              <a:t>141            HARVESTSTATUS_month  4.628697e+06</a:t>
            </a:r>
          </a:p>
          <a:p>
            <a:r>
              <a:rPr lang="zh-CN" altLang="en-US" sz="1100" dirty="0"/>
              <a:t>15                温度1-平均_MEAN_32.0  1.629273e+06</a:t>
            </a:r>
          </a:p>
          <a:p>
            <a:r>
              <a:rPr lang="zh-CN" altLang="en-US" sz="1100" dirty="0"/>
              <a:t>4                 ELECTRICITY_COST  9.884399e+05</a:t>
            </a:r>
          </a:p>
          <a:p>
            <a:r>
              <a:rPr lang="zh-CN" altLang="en-US" sz="1100" dirty="0"/>
              <a:t>140  ESTIMATEDSLAUGHTERDATE _month  9.496471e+05</a:t>
            </a:r>
          </a:p>
          <a:p>
            <a:r>
              <a:rPr lang="zh-CN" altLang="en-US" sz="1100" dirty="0"/>
              <a:t>2                          DENSITY  9.338523e+05</a:t>
            </a:r>
          </a:p>
          <a:p>
            <a:r>
              <a:rPr lang="zh-CN" altLang="en-US" sz="1100" dirty="0"/>
              <a:t>82                    平均温度变化率_35.0  7.040164e+05</a:t>
            </a:r>
          </a:p>
          <a:p>
            <a:r>
              <a:rPr lang="zh-CN" altLang="en-US" sz="1100" dirty="0"/>
              <a:t>25                 温度5-平均_MEAN_0.0  5.635155e+05</a:t>
            </a:r>
          </a:p>
          <a:p>
            <a:r>
              <a:rPr lang="zh-CN" altLang="en-US" sz="1100" dirty="0"/>
              <a:t>139                 FARMSUPERVISOR  4.329774e+05</a:t>
            </a:r>
          </a:p>
          <a:p>
            <a:r>
              <a:rPr lang="zh-CN" altLang="en-US" sz="1100" dirty="0"/>
              <a:t>31                湿度内部平均_MEAN_-1.0  3.134669e+05</a:t>
            </a:r>
          </a:p>
          <a:p>
            <a:r>
              <a:rPr lang="zh-CN" altLang="en-US" sz="1100" dirty="0"/>
              <a:t>126                   最低温度变化率_29.0  2.830364e+05</a:t>
            </a:r>
          </a:p>
          <a:p>
            <a:r>
              <a:rPr lang="zh-CN" altLang="en-US" sz="1100" dirty="0"/>
              <a:t>1                        DOCAMOUNT  2.639246e+05</a:t>
            </a:r>
          </a:p>
          <a:p>
            <a:r>
              <a:rPr lang="zh-CN" altLang="en-US" sz="1100" dirty="0"/>
              <a:t>134                       HESOURCE  2.598199e+05</a:t>
            </a:r>
          </a:p>
          <a:p>
            <a:r>
              <a:rPr lang="zh-CN" altLang="en-US" sz="1100" dirty="0"/>
              <a:t>123                   最低温度变化率_26.0  2.385225e+05</a:t>
            </a:r>
          </a:p>
          <a:p>
            <a:r>
              <a:rPr lang="zh-CN" altLang="en-US" sz="1100" dirty="0"/>
              <a:t>26                 温度5-平均_MEAN_3.0  2.268887e+05</a:t>
            </a:r>
          </a:p>
          <a:p>
            <a:r>
              <a:rPr lang="zh-CN" altLang="en-US" sz="1100" dirty="0"/>
              <a:t>44                       最高温度_33.0  2.111331e+05</a:t>
            </a:r>
          </a:p>
          <a:p>
            <a:r>
              <a:rPr lang="zh-CN" altLang="en-US" sz="1100" dirty="0"/>
              <a:t>3                      HOUSEAMOUNT  2.002895e+05</a:t>
            </a:r>
          </a:p>
          <a:p>
            <a:r>
              <a:rPr lang="zh-CN" altLang="en-US" sz="1100" dirty="0"/>
              <a:t>125                   最低温度变化率_28.0  2.002063e+05</a:t>
            </a:r>
          </a:p>
          <a:p>
            <a:r>
              <a:rPr lang="zh-CN" altLang="en-US" sz="1100" dirty="0"/>
              <a:t>110                   最低温度变化率_13.0  1.890749e+05</a:t>
            </a:r>
          </a:p>
        </p:txBody>
      </p:sp>
    </p:spTree>
    <p:extLst>
      <p:ext uri="{BB962C8B-B14F-4D97-AF65-F5344CB8AC3E}">
        <p14:creationId xmlns:p14="http://schemas.microsoft.com/office/powerpoint/2010/main" val="281639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E1759-B493-67DE-1F9E-D3F539CEB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7F18B6-B26F-09DF-E000-A7BF0AD0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226" y="957768"/>
            <a:ext cx="8082481" cy="861774"/>
          </a:xfrm>
        </p:spPr>
        <p:txBody>
          <a:bodyPr/>
          <a:lstStyle/>
          <a:p>
            <a:r>
              <a:rPr lang="zh-CN" altLang="en-US" sz="4400" dirty="0">
                <a:latin typeface="等线" panose="02010600030101010101" pitchFamily="2" charset="-122"/>
                <a:ea typeface="等线" panose="02010600030101010101" pitchFamily="2" charset="-122"/>
              </a:rPr>
              <a:t>下周计划</a:t>
            </a:r>
            <a:endParaRPr lang="en-US" sz="4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344FB5-5D1A-25EB-41D1-35CC3CFE3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4505" y="2437886"/>
            <a:ext cx="10033070" cy="2287795"/>
          </a:xfrm>
        </p:spPr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尝试对不同季节的数据分组建模</a:t>
            </a:r>
            <a:endParaRPr lang="en-US" altLang="zh-CN" dirty="0"/>
          </a:p>
          <a:p>
            <a:r>
              <a:rPr lang="en-US" altLang="zh-CN" dirty="0"/>
              <a:t>2 </a:t>
            </a:r>
            <a:r>
              <a:rPr lang="zh-CN" altLang="en-US" dirty="0"/>
              <a:t>加工日龄间温度变化等变量</a:t>
            </a:r>
            <a:endParaRPr lang="en-US" altLang="zh-CN" dirty="0"/>
          </a:p>
          <a:p>
            <a:r>
              <a:rPr lang="en-US" altLang="zh-CN" dirty="0"/>
              <a:t>3 </a:t>
            </a:r>
            <a:r>
              <a:rPr lang="zh-CN" altLang="en-US" dirty="0"/>
              <a:t>在日龄维度，探索每日死淘和温度等变量的关系</a:t>
            </a:r>
            <a:endParaRPr lang="en-US" altLang="zh-CN" dirty="0"/>
          </a:p>
          <a:p>
            <a:r>
              <a:rPr lang="en-US" altLang="zh-CN" dirty="0"/>
              <a:t>4 </a:t>
            </a:r>
            <a:r>
              <a:rPr lang="zh-CN" altLang="en-US" dirty="0"/>
              <a:t>探索日报中其他指标和死淘和</a:t>
            </a:r>
            <a:r>
              <a:rPr lang="en-US" altLang="zh-CN" dirty="0"/>
              <a:t>EEF</a:t>
            </a:r>
            <a:r>
              <a:rPr lang="zh-CN" altLang="en-US" dirty="0"/>
              <a:t>之间的关系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199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3CEBF6-F5D3-BC53-F5FD-4A16ECA9A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226" y="957768"/>
            <a:ext cx="8082481" cy="861774"/>
          </a:xfrm>
        </p:spPr>
        <p:txBody>
          <a:bodyPr/>
          <a:lstStyle/>
          <a:p>
            <a:r>
              <a:rPr lang="zh-CN" altLang="en-US" sz="4400" dirty="0">
                <a:latin typeface="等线" panose="02010600030101010101" pitchFamily="2" charset="-122"/>
                <a:ea typeface="等线" panose="02010600030101010101" pitchFamily="2" charset="-122"/>
              </a:rPr>
              <a:t>目录</a:t>
            </a:r>
            <a:endParaRPr lang="en-US" sz="4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D02FC-AB0A-E09A-CFCB-79E270DFC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2226" y="2105025"/>
            <a:ext cx="10628249" cy="3638550"/>
          </a:xfrm>
        </p:spPr>
        <p:txBody>
          <a:bodyPr/>
          <a:lstStyle/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数据清洗与整合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死淘相关分析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相关分析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下周计划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008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4BEA8-C0F7-9E9C-952C-C282FB797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D749DB9-B7AF-D595-8D22-56A20501B2F7}"/>
              </a:ext>
            </a:extLst>
          </p:cNvPr>
          <p:cNvSpPr txBox="1"/>
          <p:nvPr/>
        </p:nvSpPr>
        <p:spPr>
          <a:xfrm>
            <a:off x="339052" y="280917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数据清洗与整合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DA01F5-9BC9-C360-805E-9856A373D2F4}"/>
              </a:ext>
            </a:extLst>
          </p:cNvPr>
          <p:cNvSpPr/>
          <p:nvPr/>
        </p:nvSpPr>
        <p:spPr>
          <a:xfrm>
            <a:off x="649311" y="1112749"/>
            <a:ext cx="4768031" cy="875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读取新增的</a:t>
            </a:r>
            <a:r>
              <a:rPr lang="en-US" altLang="zh-CN" sz="18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24.9-24.11</a:t>
            </a:r>
            <a:r>
              <a:rPr lang="zh-CN" altLang="en-US" sz="18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的环控数据与日报数据，并于第一批数据进行整合</a:t>
            </a:r>
            <a:endParaRPr lang="en-US" altLang="zh-CN" sz="18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436550-4D45-8A2D-F657-2668246361E9}"/>
              </a:ext>
            </a:extLst>
          </p:cNvPr>
          <p:cNvSpPr txBox="1"/>
          <p:nvPr/>
        </p:nvSpPr>
        <p:spPr>
          <a:xfrm>
            <a:off x="266798" y="2016165"/>
            <a:ext cx="60712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处理环控数据储存文件格式不一致问题</a:t>
            </a:r>
            <a:endParaRPr lang="en-US" altLang="zh-CN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处理环控数据列名不一致问题</a:t>
            </a:r>
            <a:endParaRPr lang="en-US" altLang="zh-CN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处理环控数据日龄异常问题</a:t>
            </a:r>
            <a:endParaRPr lang="en-US" altLang="zh-CN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处理日报数据数据异常问题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处理日报数据与环控数据名称不一致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问题</a:t>
            </a:r>
            <a:endParaRPr lang="en-US" altLang="zh-CN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…</a:t>
            </a: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endParaRPr lang="en-US" altLang="zh-CN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11F4975-2BCE-C68E-4EAF-531C67768EF2}"/>
              </a:ext>
            </a:extLst>
          </p:cNvPr>
          <p:cNvSpPr/>
          <p:nvPr/>
        </p:nvSpPr>
        <p:spPr>
          <a:xfrm>
            <a:off x="535485" y="3761730"/>
            <a:ext cx="6443957" cy="16882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环控数据按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农场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批次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栋舍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日龄为主键聚合</a:t>
            </a: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，聚合到日龄维度，保留每个探头的每日平均温度、最低温度、最高温度。并取</a:t>
            </a:r>
            <a:r>
              <a:rPr lang="en-US" altLang="zh-CN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6</a:t>
            </a: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个探头的平均温度、最低温度、最高温度作为最终的日平均温度，最低温度，最高温度。以此计算每日温差。</a:t>
            </a:r>
            <a:endParaRPr lang="en-US" altLang="zh-CN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计算每日龄不同时刻的温度变化率，取均值作为改日龄的温度变化率，以此得到平均温度变化率、最低温度变化率、最高温度变化率</a:t>
            </a:r>
            <a:endParaRPr lang="en-US" altLang="zh-CN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DDDE4E-B050-EDE2-B6E8-B2D0EEE5E3F3}"/>
              </a:ext>
            </a:extLst>
          </p:cNvPr>
          <p:cNvSpPr/>
          <p:nvPr/>
        </p:nvSpPr>
        <p:spPr>
          <a:xfrm>
            <a:off x="535485" y="5449976"/>
            <a:ext cx="6443957" cy="846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将各个日龄的温湿度相关数据打横，形成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农场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批次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栋舍为主键的宽表与日报相关数据匹配，得到农场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批次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栋舍维度的数据表</a:t>
            </a:r>
            <a:endParaRPr lang="en-US" altLang="zh-CN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A10D828-B066-7B8F-3184-70A6F5123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037" y="1222771"/>
            <a:ext cx="4439364" cy="29432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96BF56D-D0DB-1A47-4F36-20648CE6682F}"/>
              </a:ext>
            </a:extLst>
          </p:cNvPr>
          <p:cNvSpPr/>
          <p:nvPr/>
        </p:nvSpPr>
        <p:spPr>
          <a:xfrm>
            <a:off x="8413238" y="4822626"/>
            <a:ext cx="3136122" cy="1274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发现问题：</a:t>
            </a:r>
            <a:endParaRPr lang="en-US" altLang="zh-CN" sz="16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95350" lvl="1" indent="-285750"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环控数据存在部分缺失和重复</a:t>
            </a:r>
            <a:endParaRPr lang="en-US" altLang="zh-CN" sz="16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形 1" descr="灯泡和齿轮 纯色填充">
            <a:extLst>
              <a:ext uri="{FF2B5EF4-FFF2-40B4-BE49-F238E27FC236}">
                <a16:creationId xmlns:a16="http://schemas.microsoft.com/office/drawing/2014/main" id="{09FD148B-628F-0B6F-AD23-53B9E581F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1889" y="4822626"/>
            <a:ext cx="914400" cy="9144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991234-915A-9C1F-080F-1E0AD3198C0E}"/>
              </a:ext>
            </a:extLst>
          </p:cNvPr>
          <p:cNvSpPr/>
          <p:nvPr/>
        </p:nvSpPr>
        <p:spPr>
          <a:xfrm>
            <a:off x="428599" y="998249"/>
            <a:ext cx="11551469" cy="539540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485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表, 条形图&#10;&#10;AI 生成的内容可能不正确。">
            <a:extLst>
              <a:ext uri="{FF2B5EF4-FFF2-40B4-BE49-F238E27FC236}">
                <a16:creationId xmlns:a16="http://schemas.microsoft.com/office/drawing/2014/main" id="{6E8DB540-00D1-058B-96AD-C5432995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24" y="2238375"/>
            <a:ext cx="7758443" cy="36361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F4F7211-6350-F723-D9A0-45ED698DCE4A}"/>
              </a:ext>
            </a:extLst>
          </p:cNvPr>
          <p:cNvSpPr/>
          <p:nvPr/>
        </p:nvSpPr>
        <p:spPr>
          <a:xfrm>
            <a:off x="428599" y="1447800"/>
            <a:ext cx="11551469" cy="49458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62B58A4-1A38-629F-1D81-5C1F5B2163FF}"/>
              </a:ext>
            </a:extLst>
          </p:cNvPr>
          <p:cNvSpPr txBox="1"/>
          <p:nvPr/>
        </p:nvSpPr>
        <p:spPr>
          <a:xfrm>
            <a:off x="339052" y="280917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目标分布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F946A41-70D3-FCFF-5578-3A410085E91E}"/>
              </a:ext>
            </a:extLst>
          </p:cNvPr>
          <p:cNvSpPr txBox="1"/>
          <p:nvPr/>
        </p:nvSpPr>
        <p:spPr>
          <a:xfrm>
            <a:off x="8383267" y="2905065"/>
            <a:ext cx="39841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DOCdate_month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Mortality_rate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eef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0             1        0.105063  305.166975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1            10        0.057965  376.424322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2            11        0.077015  336.199038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3            12        0.107587  294.514616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4             2        0.093557  331.349214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5             7        0.033665  441.170046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6             8        0.039217  444.680362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7             9        0.049145  414.8584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0C9BC9-5679-E08E-CC0E-FFCA5522B463}"/>
              </a:ext>
            </a:extLst>
          </p:cNvPr>
          <p:cNvSpPr txBox="1"/>
          <p:nvPr/>
        </p:nvSpPr>
        <p:spPr>
          <a:xfrm>
            <a:off x="614064" y="1738755"/>
            <a:ext cx="3329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按月份统计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出栏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死淘率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eef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平均值</a:t>
            </a:r>
          </a:p>
        </p:txBody>
      </p:sp>
    </p:spTree>
    <p:extLst>
      <p:ext uri="{BB962C8B-B14F-4D97-AF65-F5344CB8AC3E}">
        <p14:creationId xmlns:p14="http://schemas.microsoft.com/office/powerpoint/2010/main" val="256568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70202-4BF3-2015-5A6F-CAB28DC72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FDAA679B-833F-972A-896D-E4400B803BBA}"/>
              </a:ext>
            </a:extLst>
          </p:cNvPr>
          <p:cNvSpPr/>
          <p:nvPr/>
        </p:nvSpPr>
        <p:spPr>
          <a:xfrm>
            <a:off x="6132029" y="3184204"/>
            <a:ext cx="4821721" cy="3114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3B60010-E1A0-8FE9-C981-FEAE0084EA6B}"/>
              </a:ext>
            </a:extLst>
          </p:cNvPr>
          <p:cNvSpPr/>
          <p:nvPr/>
        </p:nvSpPr>
        <p:spPr>
          <a:xfrm>
            <a:off x="1447801" y="3184203"/>
            <a:ext cx="5002476" cy="3114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53B57754-EB67-1543-424E-A82158D49A87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6B1447B-612E-1B24-99A2-C7B20808815B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661442-02AE-9CD8-3722-18762DD36811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47C05EB-9AE9-9E6C-EF7E-5AE4712FA889}"/>
              </a:ext>
            </a:extLst>
          </p:cNvPr>
          <p:cNvSpPr/>
          <p:nvPr/>
        </p:nvSpPr>
        <p:spPr>
          <a:xfrm>
            <a:off x="492981" y="1249209"/>
            <a:ext cx="564032" cy="129645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BA0A74F-A2E1-B1E9-608A-18E584B909C1}"/>
              </a:ext>
            </a:extLst>
          </p:cNvPr>
          <p:cNvSpPr/>
          <p:nvPr/>
        </p:nvSpPr>
        <p:spPr>
          <a:xfrm>
            <a:off x="492981" y="1249209"/>
            <a:ext cx="11060104" cy="129645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2E6EC96E-8BE8-D526-EB03-70D090CEB0EF}"/>
              </a:ext>
            </a:extLst>
          </p:cNvPr>
          <p:cNvSpPr txBox="1"/>
          <p:nvPr/>
        </p:nvSpPr>
        <p:spPr>
          <a:xfrm>
            <a:off x="1057013" y="1315378"/>
            <a:ext cx="10642006" cy="114893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lang="en-US" altLang="zh-CN" sz="1600" dirty="0">
              <a:solidFill>
                <a:schemeClr val="accent4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数据预处理：</a:t>
            </a:r>
            <a:r>
              <a:rPr lang="zh-CN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根据入雏日期划分月份，按每个月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85%</a:t>
            </a:r>
            <a:r>
              <a:rPr lang="zh-CN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分位数划分正负样本，以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9</a:t>
            </a:r>
            <a:r>
              <a:rPr lang="zh-CN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月到来年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月的样本作为训练集，以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lang="zh-CN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月的样本作为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						</a:t>
            </a:r>
            <a:r>
              <a:rPr lang="zh-CN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跨期验证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。并加工另一目标变量：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21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日龄后死淘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</a:t>
            </a:r>
          </a:p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建模流程：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入雏日期划分月份，去除与死淘率互相影响的变量，去除缺失率大于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70%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的变量，去除共线性超过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0.8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的变量，处理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inf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等无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					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穷大数据，计算正负样本，划分训练数据和跨期验证数据</a:t>
            </a:r>
            <a:endParaRPr lang="zh-CN" altLang="en-US" sz="1400" b="0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06F084B5-E5D8-7921-5966-51D0BD86121D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9CE71B7-479F-4369-0FCC-C6552685E102}"/>
              </a:ext>
            </a:extLst>
          </p:cNvPr>
          <p:cNvSpPr/>
          <p:nvPr/>
        </p:nvSpPr>
        <p:spPr>
          <a:xfrm>
            <a:off x="492981" y="2627024"/>
            <a:ext cx="387864" cy="404523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初步结论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137943-6961-9286-A89D-D13163C92378}"/>
              </a:ext>
            </a:extLst>
          </p:cNvPr>
          <p:cNvSpPr/>
          <p:nvPr/>
        </p:nvSpPr>
        <p:spPr>
          <a:xfrm>
            <a:off x="492981" y="2627024"/>
            <a:ext cx="11060104" cy="404523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6" name="图片 15" descr="图表, 折线图&#10;&#10;AI 生成的内容可能不正确。">
            <a:extLst>
              <a:ext uri="{FF2B5EF4-FFF2-40B4-BE49-F238E27FC236}">
                <a16:creationId xmlns:a16="http://schemas.microsoft.com/office/drawing/2014/main" id="{C5C1C2C4-4A2C-0AFD-DDF6-7D568AF181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46"/>
          <a:stretch/>
        </p:blipFill>
        <p:spPr>
          <a:xfrm>
            <a:off x="1707808" y="4059933"/>
            <a:ext cx="4315225" cy="1951050"/>
          </a:xfrm>
          <a:prstGeom prst="rect">
            <a:avLst/>
          </a:prstGeom>
        </p:spPr>
      </p:pic>
      <p:pic>
        <p:nvPicPr>
          <p:cNvPr id="20" name="图片 19" descr="图表, 折线图&#10;&#10;AI 生成的内容可能不正确。">
            <a:extLst>
              <a:ext uri="{FF2B5EF4-FFF2-40B4-BE49-F238E27FC236}">
                <a16:creationId xmlns:a16="http://schemas.microsoft.com/office/drawing/2014/main" id="{C37FA777-27E8-01C4-DBBF-CEFEB1E53D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9"/>
          <a:stretch/>
        </p:blipFill>
        <p:spPr>
          <a:xfrm>
            <a:off x="6462992" y="4059933"/>
            <a:ext cx="4383052" cy="195105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258CE32-8829-9145-DD7A-96F29D45A48B}"/>
              </a:ext>
            </a:extLst>
          </p:cNvPr>
          <p:cNvSpPr txBox="1"/>
          <p:nvPr/>
        </p:nvSpPr>
        <p:spPr>
          <a:xfrm>
            <a:off x="1083150" y="281661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查看训练集和验证集的数据分布，确实有较大差异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C08169E-90AA-4FAA-0E17-92172782DD0A}"/>
              </a:ext>
            </a:extLst>
          </p:cNvPr>
          <p:cNvSpPr txBox="1"/>
          <p:nvPr/>
        </p:nvSpPr>
        <p:spPr>
          <a:xfrm>
            <a:off x="3171084" y="3576156"/>
            <a:ext cx="1725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600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en-US" sz="1600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日龄后死淘</a:t>
            </a:r>
            <a:endParaRPr lang="zh-CN" altLang="zh-CN" sz="1600" b="1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DEA614B-6FF6-C35E-E9CB-0B7CBA04BD27}"/>
              </a:ext>
            </a:extLst>
          </p:cNvPr>
          <p:cNvSpPr txBox="1"/>
          <p:nvPr/>
        </p:nvSpPr>
        <p:spPr>
          <a:xfrm>
            <a:off x="8138928" y="3602853"/>
            <a:ext cx="1725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出栏死淘</a:t>
            </a:r>
            <a:endParaRPr lang="zh-CN" altLang="zh-CN" sz="1600" b="1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6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9EE38-064A-E9D8-9775-4D387D623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8A366BF6-A0F6-CF5E-E3D9-BD7056AB6AAB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E4D993A-5FBC-596D-1A99-1F3E4737A998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4D2BA10-5F69-3C63-D1A0-F8F13DEE7749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67ED211-EE4A-188D-5610-D933381400CB}"/>
              </a:ext>
            </a:extLst>
          </p:cNvPr>
          <p:cNvSpPr/>
          <p:nvPr/>
        </p:nvSpPr>
        <p:spPr>
          <a:xfrm>
            <a:off x="492981" y="1249209"/>
            <a:ext cx="564032" cy="129645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AF487B9-0FA0-507C-1189-60750E5742C7}"/>
              </a:ext>
            </a:extLst>
          </p:cNvPr>
          <p:cNvSpPr/>
          <p:nvPr/>
        </p:nvSpPr>
        <p:spPr>
          <a:xfrm>
            <a:off x="492981" y="1249209"/>
            <a:ext cx="11060104" cy="129645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D2FFE981-2D8D-5244-8CF2-2E81CFACC947}"/>
              </a:ext>
            </a:extLst>
          </p:cNvPr>
          <p:cNvSpPr txBox="1"/>
          <p:nvPr/>
        </p:nvSpPr>
        <p:spPr>
          <a:xfrm>
            <a:off x="1057013" y="1315378"/>
            <a:ext cx="10642006" cy="114893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lang="en-US" altLang="zh-CN" sz="1600" dirty="0">
              <a:solidFill>
                <a:schemeClr val="accent4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数据预处理：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根据入雏日期划分月份，按每个月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85%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分位数划分正负样本，以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9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月到来年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月的样本作为训练集，以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月的样本作为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						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跨期验证。</a:t>
            </a:r>
            <a:endParaRPr lang="en-US" altLang="zh-CN" sz="1400" b="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目标变量：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出栏死淘率</a:t>
            </a:r>
            <a:endParaRPr lang="zh-CN" altLang="en-US" sz="1400" kern="100" dirty="0">
              <a:solidFill>
                <a:schemeClr val="accent4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32F7159-4E17-5E25-3344-D10BD683DC95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6C0A776-28D6-2099-4468-2FFD5C71C50A}"/>
              </a:ext>
            </a:extLst>
          </p:cNvPr>
          <p:cNvSpPr/>
          <p:nvPr/>
        </p:nvSpPr>
        <p:spPr>
          <a:xfrm>
            <a:off x="492981" y="2627024"/>
            <a:ext cx="387864" cy="404523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初步结论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0E5E39F-973C-04D3-F589-3EB56577C041}"/>
              </a:ext>
            </a:extLst>
          </p:cNvPr>
          <p:cNvSpPr/>
          <p:nvPr/>
        </p:nvSpPr>
        <p:spPr>
          <a:xfrm>
            <a:off x="492981" y="2627024"/>
            <a:ext cx="11060104" cy="404523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67063A-A9DC-8048-2EC1-604DA0E9FF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0427" y="2489950"/>
            <a:ext cx="4042479" cy="356152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1CADE59-B040-91E8-12AB-FA0BD35CB383}"/>
              </a:ext>
            </a:extLst>
          </p:cNvPr>
          <p:cNvSpPr txBox="1"/>
          <p:nvPr/>
        </p:nvSpPr>
        <p:spPr>
          <a:xfrm>
            <a:off x="2730858" y="6112529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训练集</a:t>
            </a: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B10CCF-D53A-BFA7-A472-6C62D535777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0641" y="2635203"/>
            <a:ext cx="4042479" cy="350145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272E17F-7B71-107A-8613-3AF33760449C}"/>
              </a:ext>
            </a:extLst>
          </p:cNvPr>
          <p:cNvSpPr txBox="1"/>
          <p:nvPr/>
        </p:nvSpPr>
        <p:spPr>
          <a:xfrm>
            <a:off x="6060915" y="6218013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跨期验证</a:t>
            </a: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2AC3CF-4DFC-462F-43E5-28FC89733BFC}"/>
              </a:ext>
            </a:extLst>
          </p:cNvPr>
          <p:cNvSpPr txBox="1"/>
          <p:nvPr/>
        </p:nvSpPr>
        <p:spPr>
          <a:xfrm>
            <a:off x="8276045" y="2665431"/>
            <a:ext cx="32770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139        FARMSUPERVISOR  339.647571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45 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最高温度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_35.0  337.029705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            ELECTRICITY_COST  230.552978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            DENSITY  227.513272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82 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_35.0  196.289189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88 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最高温度变化率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_16.0  160.091149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            GAS_COST  142.990313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48 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_1.0  141.789581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70 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_23.0  137.205669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134         HESOURCE  127.831285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14  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1-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_MEAN_24.0  116.235695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81  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_34.0  115.624606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126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_29.0   99.923042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119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_22.0   94.287840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109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_12.0   92.359435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108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_11.0   89.133093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26  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5-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_MEAN_3.0   88.641780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80  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_33.0   87.711392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77  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_30.0   87.327665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             DOCAMOUNT   85.296247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6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3B5B9-8C75-F481-2600-10C0E7B2B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89BBF1A4-B77B-0429-A43C-C8AF96AE2134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A75510E-D600-B909-22BF-EA486982D5F4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87BF72-9EE6-1DD0-1590-C392CBBFC676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9628F5FD-38EB-CA95-E747-1838D9F465BE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357F088-8000-B329-7ABF-27D6EA178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15" y="2573669"/>
            <a:ext cx="4856238" cy="3598372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EDC9505E-EED3-8E22-1EDB-559DA9EFC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700663"/>
              </p:ext>
            </p:extLst>
          </p:nvPr>
        </p:nvGraphicFramePr>
        <p:xfrm>
          <a:off x="5641087" y="3429000"/>
          <a:ext cx="5671086" cy="1240155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941365">
                  <a:extLst>
                    <a:ext uri="{9D8B030D-6E8A-4147-A177-3AD203B41FA5}">
                      <a16:colId xmlns:a16="http://schemas.microsoft.com/office/drawing/2014/main" val="4157707089"/>
                    </a:ext>
                  </a:extLst>
                </a:gridCol>
                <a:gridCol w="948997">
                  <a:extLst>
                    <a:ext uri="{9D8B030D-6E8A-4147-A177-3AD203B41FA5}">
                      <a16:colId xmlns:a16="http://schemas.microsoft.com/office/drawing/2014/main" val="2316214053"/>
                    </a:ext>
                  </a:extLst>
                </a:gridCol>
                <a:gridCol w="945181">
                  <a:extLst>
                    <a:ext uri="{9D8B030D-6E8A-4147-A177-3AD203B41FA5}">
                      <a16:colId xmlns:a16="http://schemas.microsoft.com/office/drawing/2014/main" val="558899176"/>
                    </a:ext>
                  </a:extLst>
                </a:gridCol>
                <a:gridCol w="945181">
                  <a:extLst>
                    <a:ext uri="{9D8B030D-6E8A-4147-A177-3AD203B41FA5}">
                      <a16:colId xmlns:a16="http://schemas.microsoft.com/office/drawing/2014/main" val="3032589242"/>
                    </a:ext>
                  </a:extLst>
                </a:gridCol>
                <a:gridCol w="945181">
                  <a:extLst>
                    <a:ext uri="{9D8B030D-6E8A-4147-A177-3AD203B41FA5}">
                      <a16:colId xmlns:a16="http://schemas.microsoft.com/office/drawing/2014/main" val="2759544434"/>
                    </a:ext>
                  </a:extLst>
                </a:gridCol>
                <a:gridCol w="945181">
                  <a:extLst>
                    <a:ext uri="{9D8B030D-6E8A-4147-A177-3AD203B41FA5}">
                      <a16:colId xmlns:a16="http://schemas.microsoft.com/office/drawing/2014/main" val="2882890440"/>
                    </a:ext>
                  </a:extLst>
                </a:gridCol>
              </a:tblGrid>
              <a:tr h="1771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Bin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Count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Count (%)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Non-event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Event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Event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extLst>
                  <a:ext uri="{0D108BD9-81ED-4DB2-BD59-A6C34878D82A}">
                    <a16:rowId xmlns:a16="http://schemas.microsoft.com/office/drawing/2014/main" val="74302171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(-inf, 20.95)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0.061674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extLst>
                  <a:ext uri="{0D108BD9-81ED-4DB2-BD59-A6C34878D82A}">
                    <a16:rowId xmlns:a16="http://schemas.microsoft.com/office/drawing/2014/main" val="4274497798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[20.95, 23.85)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328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0.288987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0.121951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extLst>
                  <a:ext uri="{0D108BD9-81ED-4DB2-BD59-A6C34878D82A}">
                    <a16:rowId xmlns:a16="http://schemas.microsoft.com/office/drawing/2014/main" val="3692163145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[23.85, 26.05)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0.159471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0.110497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extLst>
                  <a:ext uri="{0D108BD9-81ED-4DB2-BD59-A6C34878D82A}">
                    <a16:rowId xmlns:a16="http://schemas.microsoft.com/office/drawing/2014/main" val="4207064946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[26.05, 27.55)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0.066079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extLst>
                  <a:ext uri="{0D108BD9-81ED-4DB2-BD59-A6C34878D82A}">
                    <a16:rowId xmlns:a16="http://schemas.microsoft.com/office/drawing/2014/main" val="3349963677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[27.55, 33.25)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0.113656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0.085271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extLst>
                  <a:ext uri="{0D108BD9-81ED-4DB2-BD59-A6C34878D82A}">
                    <a16:rowId xmlns:a16="http://schemas.microsoft.com/office/drawing/2014/main" val="1310206110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[33.25, inf)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0.05022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0.350877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extLst>
                  <a:ext uri="{0D108BD9-81ED-4DB2-BD59-A6C34878D82A}">
                    <a16:rowId xmlns:a16="http://schemas.microsoft.com/office/drawing/2014/main" val="409440905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6992AAF2-94B4-CB80-84C7-B9DB627925E8}"/>
              </a:ext>
            </a:extLst>
          </p:cNvPr>
          <p:cNvSpPr/>
          <p:nvPr/>
        </p:nvSpPr>
        <p:spPr>
          <a:xfrm>
            <a:off x="492981" y="1249210"/>
            <a:ext cx="564032" cy="1072510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1BA3A2-6FAC-4B84-7E4E-D567216687DE}"/>
              </a:ext>
            </a:extLst>
          </p:cNvPr>
          <p:cNvSpPr/>
          <p:nvPr/>
        </p:nvSpPr>
        <p:spPr>
          <a:xfrm>
            <a:off x="492981" y="1249210"/>
            <a:ext cx="11060104" cy="10725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CAC40CF3-DB36-1580-854D-00C3E2DC5C5E}"/>
              </a:ext>
            </a:extLst>
          </p:cNvPr>
          <p:cNvSpPr txBox="1"/>
          <p:nvPr/>
        </p:nvSpPr>
        <p:spPr>
          <a:xfrm>
            <a:off x="1057013" y="1315378"/>
            <a:ext cx="10642006" cy="950468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lang="en-US" altLang="zh-CN" sz="1600" dirty="0">
              <a:solidFill>
                <a:schemeClr val="accent4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数据预处理：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根据入雏日期划分月份，按每个月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85%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分位数划分正负样本，以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9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月到来年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月的样本作为训练集，以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月的样本作为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						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跨期验证。</a:t>
            </a:r>
            <a:endParaRPr lang="en-US" altLang="zh-CN" sz="1400" b="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目标变量：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出栏死淘率</a:t>
            </a:r>
            <a:endParaRPr lang="zh-CN" altLang="en-US" sz="1400" kern="100" dirty="0">
              <a:solidFill>
                <a:schemeClr val="accent4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5F65C6-1C38-130E-D1E9-4C57E863963B}"/>
              </a:ext>
            </a:extLst>
          </p:cNvPr>
          <p:cNvSpPr/>
          <p:nvPr/>
        </p:nvSpPr>
        <p:spPr>
          <a:xfrm>
            <a:off x="492981" y="2412710"/>
            <a:ext cx="387864" cy="404523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初步结论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F4F37A5-38CA-11D6-A8D5-E341412AA5F4}"/>
              </a:ext>
            </a:extLst>
          </p:cNvPr>
          <p:cNvSpPr/>
          <p:nvPr/>
        </p:nvSpPr>
        <p:spPr>
          <a:xfrm>
            <a:off x="492981" y="2412710"/>
            <a:ext cx="11060104" cy="404523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411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EC3C8-5EAE-6B6C-EB97-A65570956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E82E4897-C620-2F62-6FF2-966283CD3574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76A26BE-6EE7-87D9-1434-BB59C4F3CD45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D470DA4-FDF7-A68A-D8F1-AB5D3EB51EAA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3AA2A3FC-BF59-40E6-77CD-FB1EFC328DBC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E98439-B6D7-8234-0DC1-BE27A3F03E03}"/>
              </a:ext>
            </a:extLst>
          </p:cNvPr>
          <p:cNvSpPr txBox="1"/>
          <p:nvPr/>
        </p:nvSpPr>
        <p:spPr>
          <a:xfrm>
            <a:off x="1171356" y="2935192"/>
            <a:ext cx="48391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&gt;&gt;&gt;print("RMSE:",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root_mean_squared_error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RMSE: 0.030760241826907956</a:t>
            </a:r>
          </a:p>
          <a:p>
            <a:pPr algn="just">
              <a:buNone/>
            </a:pP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print("MAE:",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mean_absolute_error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MAE: 0.019378650024951222</a:t>
            </a:r>
          </a:p>
          <a:p>
            <a:pPr algn="just">
              <a:buNone/>
            </a:pP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print("R2 Score:", r2_score(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R2 Score: 0.5176522199295193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D96EDB-EFFD-9C19-7E64-BB1DF7E55F02}"/>
              </a:ext>
            </a:extLst>
          </p:cNvPr>
          <p:cNvSpPr txBox="1"/>
          <p:nvPr/>
        </p:nvSpPr>
        <p:spPr>
          <a:xfrm>
            <a:off x="7456435" y="2917564"/>
            <a:ext cx="377483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100" dirty="0"/>
              <a:t>141                </a:t>
            </a:r>
            <a:r>
              <a:rPr lang="en-US" altLang="zh-CN" sz="1100" dirty="0" err="1"/>
              <a:t>HARVESTSTATUS_month</a:t>
            </a:r>
            <a:r>
              <a:rPr lang="en-US" altLang="zh-CN" sz="1100" dirty="0"/>
              <a:t>    5.073325</a:t>
            </a:r>
          </a:p>
          <a:p>
            <a:pPr algn="just">
              <a:buNone/>
            </a:pPr>
            <a:r>
              <a:rPr lang="en-US" altLang="zh-CN" sz="1100" dirty="0"/>
              <a:t>139                 FARMSUPERVISOR    0.838765</a:t>
            </a:r>
          </a:p>
          <a:p>
            <a:pPr algn="just">
              <a:buNone/>
            </a:pPr>
            <a:r>
              <a:rPr lang="en-US" altLang="zh-CN" sz="1100" dirty="0"/>
              <a:t>140                 ESTIMATEDSLAUGHTERDATE _month    0.780041</a:t>
            </a:r>
          </a:p>
          <a:p>
            <a:pPr algn="just">
              <a:buNone/>
            </a:pPr>
            <a:r>
              <a:rPr lang="en-US" altLang="zh-CN" sz="1100" dirty="0"/>
              <a:t>2                     DENSITY    0.500267</a:t>
            </a:r>
          </a:p>
          <a:p>
            <a:pPr algn="just">
              <a:buNone/>
            </a:pPr>
            <a:r>
              <a:rPr lang="en-US" altLang="zh-CN" sz="1100" dirty="0"/>
              <a:t>45                   </a:t>
            </a:r>
            <a:r>
              <a:rPr lang="zh-CN" altLang="en-US" sz="1100" dirty="0"/>
              <a:t>最高温度</a:t>
            </a:r>
            <a:r>
              <a:rPr lang="en-US" altLang="zh-CN" sz="1100" dirty="0"/>
              <a:t>_35.0    0.323673</a:t>
            </a:r>
          </a:p>
          <a:p>
            <a:pPr algn="just">
              <a:buNone/>
            </a:pPr>
            <a:r>
              <a:rPr lang="en-US" altLang="zh-CN" sz="1100" dirty="0"/>
              <a:t>5                      GAS_COST    0.312390</a:t>
            </a:r>
          </a:p>
          <a:p>
            <a:pPr algn="just">
              <a:buNone/>
            </a:pPr>
            <a:r>
              <a:rPr lang="en-US" altLang="zh-CN" sz="1100" dirty="0"/>
              <a:t>82                   </a:t>
            </a:r>
            <a:r>
              <a:rPr lang="zh-CN" altLang="en-US" sz="1100" dirty="0"/>
              <a:t>平均温度变化率</a:t>
            </a:r>
            <a:r>
              <a:rPr lang="en-US" altLang="zh-CN" sz="1100" dirty="0"/>
              <a:t>_35.0    0.267958</a:t>
            </a:r>
          </a:p>
          <a:p>
            <a:pPr algn="just">
              <a:buNone/>
            </a:pPr>
            <a:r>
              <a:rPr lang="en-US" altLang="zh-CN" sz="1100" dirty="0"/>
              <a:t>134                 HESOURCE    0.244871</a:t>
            </a:r>
          </a:p>
          <a:p>
            <a:pPr algn="just">
              <a:buNone/>
            </a:pPr>
            <a:r>
              <a:rPr lang="en-US" altLang="zh-CN" sz="1100" dirty="0"/>
              <a:t>26                   </a:t>
            </a:r>
            <a:r>
              <a:rPr lang="zh-CN" altLang="en-US" sz="1100" dirty="0"/>
              <a:t>温度</a:t>
            </a:r>
            <a:r>
              <a:rPr lang="en-US" altLang="zh-CN" sz="1100" dirty="0"/>
              <a:t>5-</a:t>
            </a:r>
            <a:r>
              <a:rPr lang="zh-CN" altLang="en-US" sz="1100" dirty="0"/>
              <a:t>平均</a:t>
            </a:r>
            <a:r>
              <a:rPr lang="en-US" altLang="zh-CN" sz="1100" dirty="0"/>
              <a:t>_MEAN_3.0    0.230518</a:t>
            </a:r>
          </a:p>
          <a:p>
            <a:pPr algn="just">
              <a:buNone/>
            </a:pPr>
            <a:r>
              <a:rPr lang="en-US" altLang="zh-CN" sz="1100" dirty="0"/>
              <a:t>33                   </a:t>
            </a:r>
            <a:r>
              <a:rPr lang="zh-CN" altLang="en-US" sz="1100" dirty="0"/>
              <a:t>湿度内部平均</a:t>
            </a:r>
            <a:r>
              <a:rPr lang="en-US" altLang="zh-CN" sz="1100" dirty="0"/>
              <a:t>_MEAN_7.0    0.213432</a:t>
            </a:r>
          </a:p>
          <a:p>
            <a:pPr algn="just">
              <a:buNone/>
            </a:pPr>
            <a:r>
              <a:rPr lang="en-US" altLang="zh-CN" sz="1100" dirty="0"/>
              <a:t>4                     ELECTRICITY_COST    0.207634</a:t>
            </a:r>
          </a:p>
          <a:p>
            <a:pPr algn="just">
              <a:buNone/>
            </a:pPr>
            <a:r>
              <a:rPr lang="en-US" altLang="zh-CN" sz="1100" dirty="0"/>
              <a:t>30                   </a:t>
            </a:r>
            <a:r>
              <a:rPr lang="zh-CN" altLang="en-US" sz="1100" dirty="0"/>
              <a:t>温度</a:t>
            </a:r>
            <a:r>
              <a:rPr lang="en-US" altLang="zh-CN" sz="1100" dirty="0"/>
              <a:t>6-</a:t>
            </a:r>
            <a:r>
              <a:rPr lang="zh-CN" altLang="en-US" sz="1100" dirty="0"/>
              <a:t>平均</a:t>
            </a:r>
            <a:r>
              <a:rPr lang="en-US" altLang="zh-CN" sz="1100" dirty="0"/>
              <a:t>_MEAN_33.0    0.181872</a:t>
            </a:r>
          </a:p>
          <a:p>
            <a:pPr algn="just">
              <a:buNone/>
            </a:pPr>
            <a:r>
              <a:rPr lang="en-US" altLang="zh-CN" sz="1100" dirty="0"/>
              <a:t>115                 </a:t>
            </a:r>
            <a:r>
              <a:rPr lang="zh-CN" altLang="en-US" sz="1100" dirty="0"/>
              <a:t>最低温度变化率</a:t>
            </a:r>
            <a:r>
              <a:rPr lang="en-US" altLang="zh-CN" sz="1100" dirty="0"/>
              <a:t>_18.0    0.165559</a:t>
            </a:r>
          </a:p>
          <a:p>
            <a:pPr algn="just">
              <a:buNone/>
            </a:pPr>
            <a:r>
              <a:rPr lang="en-US" altLang="zh-CN" sz="1100" dirty="0"/>
              <a:t>88                   </a:t>
            </a:r>
            <a:r>
              <a:rPr lang="zh-CN" altLang="en-US" sz="1100" dirty="0"/>
              <a:t>最高温度变化率</a:t>
            </a:r>
            <a:r>
              <a:rPr lang="en-US" altLang="zh-CN" sz="1100" dirty="0"/>
              <a:t>_16.0    0.155961</a:t>
            </a:r>
          </a:p>
          <a:p>
            <a:pPr algn="just">
              <a:buNone/>
            </a:pPr>
            <a:r>
              <a:rPr lang="en-US" altLang="zh-CN" sz="1100" dirty="0"/>
              <a:t>80                   </a:t>
            </a:r>
            <a:r>
              <a:rPr lang="zh-CN" altLang="en-US" sz="1100" dirty="0"/>
              <a:t>平均温度变化率</a:t>
            </a:r>
            <a:r>
              <a:rPr lang="en-US" altLang="zh-CN" sz="1100" dirty="0"/>
              <a:t>_33.0    0.155557</a:t>
            </a:r>
          </a:p>
          <a:p>
            <a:pPr algn="just">
              <a:buNone/>
            </a:pPr>
            <a:r>
              <a:rPr lang="en-US" altLang="zh-CN" sz="1100" dirty="0"/>
              <a:t>74                   </a:t>
            </a:r>
            <a:r>
              <a:rPr lang="zh-CN" altLang="en-US" sz="1100" dirty="0"/>
              <a:t>平均温度变化率</a:t>
            </a:r>
            <a:r>
              <a:rPr lang="en-US" altLang="zh-CN" sz="1100" dirty="0"/>
              <a:t>_27.0    0.148438</a:t>
            </a:r>
          </a:p>
          <a:p>
            <a:pPr algn="just">
              <a:buNone/>
            </a:pPr>
            <a:r>
              <a:rPr lang="en-US" altLang="zh-CN" sz="1100" dirty="0"/>
              <a:t>135                 HEAGE    0.144160</a:t>
            </a:r>
          </a:p>
          <a:p>
            <a:pPr algn="just">
              <a:buNone/>
            </a:pPr>
            <a:r>
              <a:rPr lang="en-US" altLang="zh-CN" sz="1100" dirty="0"/>
              <a:t>60                   </a:t>
            </a:r>
            <a:r>
              <a:rPr lang="zh-CN" altLang="en-US" sz="1100" dirty="0"/>
              <a:t>平均温度变化率</a:t>
            </a:r>
            <a:r>
              <a:rPr lang="en-US" altLang="zh-CN" sz="1100" dirty="0"/>
              <a:t>_13.0    0.143796</a:t>
            </a:r>
          </a:p>
          <a:p>
            <a:pPr algn="just">
              <a:buNone/>
            </a:pPr>
            <a:r>
              <a:rPr lang="en-US" altLang="zh-CN" sz="1100" dirty="0"/>
              <a:t>3                      HOUSEAMOUNT    0.143744</a:t>
            </a:r>
          </a:p>
          <a:p>
            <a:pPr algn="just">
              <a:buNone/>
            </a:pPr>
            <a:r>
              <a:rPr lang="en-US" altLang="zh-CN" sz="1100" dirty="0"/>
              <a:t>126                 </a:t>
            </a:r>
            <a:r>
              <a:rPr lang="zh-CN" altLang="en-US" sz="1100" dirty="0"/>
              <a:t>最低温度变化率</a:t>
            </a:r>
            <a:r>
              <a:rPr lang="en-US" altLang="zh-CN" sz="1100" dirty="0"/>
              <a:t>_29.0    0.134583</a:t>
            </a:r>
            <a:endParaRPr lang="zh-CN" altLang="en-US" sz="11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7E9B3C-2C59-BDFF-81C7-C64D62187B16}"/>
              </a:ext>
            </a:extLst>
          </p:cNvPr>
          <p:cNvSpPr txBox="1"/>
          <p:nvPr/>
        </p:nvSpPr>
        <p:spPr>
          <a:xfrm>
            <a:off x="1161612" y="2508145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1600" b="1" kern="1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训练代码</a:t>
            </a:r>
            <a:endParaRPr lang="zh-CN" altLang="zh-CN" sz="1600" b="1" kern="100" dirty="0">
              <a:solidFill>
                <a:schemeClr val="accent4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8F1CB48-4D38-CC65-8CEB-BC3D1912EFD3}"/>
              </a:ext>
            </a:extLst>
          </p:cNvPr>
          <p:cNvSpPr/>
          <p:nvPr/>
        </p:nvSpPr>
        <p:spPr>
          <a:xfrm>
            <a:off x="509430" y="1232178"/>
            <a:ext cx="564032" cy="1072510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445C360-DE8D-7DF9-52EF-A62887568581}"/>
              </a:ext>
            </a:extLst>
          </p:cNvPr>
          <p:cNvSpPr/>
          <p:nvPr/>
        </p:nvSpPr>
        <p:spPr>
          <a:xfrm>
            <a:off x="509430" y="1232178"/>
            <a:ext cx="11060104" cy="10725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16D04E2-ECE7-81E5-162B-C029C913E87F}"/>
              </a:ext>
            </a:extLst>
          </p:cNvPr>
          <p:cNvSpPr txBox="1"/>
          <p:nvPr/>
        </p:nvSpPr>
        <p:spPr>
          <a:xfrm>
            <a:off x="1073462" y="1298346"/>
            <a:ext cx="10642006" cy="950468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回归模型构建</a:t>
            </a:r>
            <a:endParaRPr lang="en-US" altLang="zh-CN" sz="1600" dirty="0">
              <a:solidFill>
                <a:schemeClr val="accent4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数据预处理：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根据入雏日期划分月份，按每个月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85%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分位数划分正负样本，以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9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月到来年</a:t>
            </a:r>
            <a:r>
              <a:rPr lang="en-US" altLang="zh-CN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月的样本作为训练集。去掉成本类指标</a:t>
            </a:r>
            <a:endParaRPr lang="en-US" altLang="zh-CN" sz="1400" b="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>
              <a:defRPr/>
            </a:pP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目标变量：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出栏死淘率</a:t>
            </a:r>
            <a:endParaRPr lang="zh-CN" altLang="en-US" sz="1400" kern="100" dirty="0">
              <a:solidFill>
                <a:schemeClr val="accent4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D5D980-7CA3-0F76-D016-8E7325321B91}"/>
              </a:ext>
            </a:extLst>
          </p:cNvPr>
          <p:cNvSpPr/>
          <p:nvPr/>
        </p:nvSpPr>
        <p:spPr>
          <a:xfrm>
            <a:off x="492981" y="2412710"/>
            <a:ext cx="387864" cy="404523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初步结论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961604D-26D2-7490-DCEF-867C9D9036E3}"/>
              </a:ext>
            </a:extLst>
          </p:cNvPr>
          <p:cNvSpPr/>
          <p:nvPr/>
        </p:nvSpPr>
        <p:spPr>
          <a:xfrm>
            <a:off x="492981" y="2412710"/>
            <a:ext cx="11060104" cy="404523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586A9AD-0410-FF94-2084-21D8E48A2B1E}"/>
              </a:ext>
            </a:extLst>
          </p:cNvPr>
          <p:cNvSpPr txBox="1"/>
          <p:nvPr/>
        </p:nvSpPr>
        <p:spPr>
          <a:xfrm>
            <a:off x="6991945" y="2524999"/>
            <a:ext cx="25735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b="1" kern="100" dirty="0">
                <a:solidFill>
                  <a:schemeClr val="accent4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Feature  Importance</a:t>
            </a:r>
            <a:endParaRPr lang="zh-CN" altLang="en-US" sz="16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1_2020-TEMPLATE-EXTERNAL" val="pdtUH84H"/>
  <p:tag name="ARTICULATE_DESIGN_ID_SAS-EXTERNAL-16X9-2023" val="CJxW6PTk"/>
  <p:tag name="ARTICULATE_DESIGN_ID_1_NDA" val="5KPCLKMf"/>
  <p:tag name="ARTICULATE_DESIGN_ID_1_SAS-EXTERNAL-16X9-2023" val="OvZPFYIY"/>
  <p:tag name="ARTICULATE_DESIGN_ID_SAS - EXTERNAL - 16X9 - 2023" val="iju6vBOG"/>
  <p:tag name="ARTICULATE_DESIGN_ID_SAS - EXTERNAL" val="IZ9bNYet"/>
  <p:tag name="ARTICULATE_DESIGN_ID_SAS - EXTERNAL - NDA" val="RR4fBfJW"/>
  <p:tag name="ARTICULATE_SLIDE_THUMBNAIL_REFRESH" val="1"/>
  <p:tag name="ARTICULATE_DESIGN_ID_CUSTOM DESIGN" val="WASRYxhz"/>
  <p:tag name="ARTICULATE_SLIDE_COUNT" val="11"/>
  <p:tag name="ARTICULATE_PROJECT_OPEN" val="0"/>
  <p:tag name="COMMONDATA" val="eyJoZGlkIjoiY2FmNGJlNDAzN2U1NmMyNzMzZTc0YjA1YWNhMzZlNT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AS - EXTERNAL">
  <a:themeElements>
    <a:clrScheme name="SAS-2023">
      <a:dk1>
        <a:srgbClr val="000000"/>
      </a:dk1>
      <a:lt1>
        <a:srgbClr val="FFFFFF"/>
      </a:lt1>
      <a:dk2>
        <a:srgbClr val="032954"/>
      </a:dk2>
      <a:lt2>
        <a:srgbClr val="0766D1"/>
      </a:lt2>
      <a:accent1>
        <a:srgbClr val="0766D1"/>
      </a:accent1>
      <a:accent2>
        <a:srgbClr val="4398F9"/>
      </a:accent2>
      <a:accent3>
        <a:srgbClr val="C4DEFD"/>
      </a:accent3>
      <a:accent4>
        <a:srgbClr val="032954"/>
      </a:accent4>
      <a:accent5>
        <a:srgbClr val="7E889A"/>
      </a:accent5>
      <a:accent6>
        <a:srgbClr val="BAC0C9"/>
      </a:accent6>
      <a:hlink>
        <a:srgbClr val="4398F9"/>
      </a:hlink>
      <a:folHlink>
        <a:srgbClr val="C4DEFD"/>
      </a:folHlink>
    </a:clrScheme>
    <a:fontScheme name="Anova">
      <a:majorFont>
        <a:latin typeface="Anova Bold"/>
        <a:ea typeface=""/>
        <a:cs typeface=""/>
      </a:majorFont>
      <a:minorFont>
        <a:latin typeface="Anova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S - EXTERNAL - NDA">
  <a:themeElements>
    <a:clrScheme name="SAS-2023">
      <a:dk1>
        <a:srgbClr val="000000"/>
      </a:dk1>
      <a:lt1>
        <a:srgbClr val="FFFFFF"/>
      </a:lt1>
      <a:dk2>
        <a:srgbClr val="032954"/>
      </a:dk2>
      <a:lt2>
        <a:srgbClr val="0766D1"/>
      </a:lt2>
      <a:accent1>
        <a:srgbClr val="0766D1"/>
      </a:accent1>
      <a:accent2>
        <a:srgbClr val="4398F9"/>
      </a:accent2>
      <a:accent3>
        <a:srgbClr val="C4DEFD"/>
      </a:accent3>
      <a:accent4>
        <a:srgbClr val="032954"/>
      </a:accent4>
      <a:accent5>
        <a:srgbClr val="7E889A"/>
      </a:accent5>
      <a:accent6>
        <a:srgbClr val="BAC0C9"/>
      </a:accent6>
      <a:hlink>
        <a:srgbClr val="4398F9"/>
      </a:hlink>
      <a:folHlink>
        <a:srgbClr val="C4DEFD"/>
      </a:folHlink>
    </a:clrScheme>
    <a:fontScheme name="Anova">
      <a:majorFont>
        <a:latin typeface="Anova Bold"/>
        <a:ea typeface=""/>
        <a:cs typeface=""/>
      </a:majorFont>
      <a:minorFont>
        <a:latin typeface="Anova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S-2023">
      <a:dk1>
        <a:srgbClr val="000000"/>
      </a:dk1>
      <a:lt1>
        <a:srgbClr val="FFFFFF"/>
      </a:lt1>
      <a:dk2>
        <a:srgbClr val="032954"/>
      </a:dk2>
      <a:lt2>
        <a:srgbClr val="0766D1"/>
      </a:lt2>
      <a:accent1>
        <a:srgbClr val="0766D1"/>
      </a:accent1>
      <a:accent2>
        <a:srgbClr val="4398F9"/>
      </a:accent2>
      <a:accent3>
        <a:srgbClr val="C4DEFD"/>
      </a:accent3>
      <a:accent4>
        <a:srgbClr val="032954"/>
      </a:accent4>
      <a:accent5>
        <a:srgbClr val="7E889A"/>
      </a:accent5>
      <a:accent6>
        <a:srgbClr val="BAC0C9"/>
      </a:accent6>
      <a:hlink>
        <a:srgbClr val="4398F9"/>
      </a:hlink>
      <a:folHlink>
        <a:srgbClr val="C4DEFD"/>
      </a:folHlink>
    </a:clrScheme>
    <a:fontScheme name="Anova">
      <a:majorFont>
        <a:latin typeface="Anova Bold"/>
        <a:ea typeface=""/>
        <a:cs typeface=""/>
      </a:majorFont>
      <a:minorFont>
        <a:latin typeface="A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SAS-2023">
      <a:dk1>
        <a:srgbClr val="000000"/>
      </a:dk1>
      <a:lt1>
        <a:srgbClr val="FFFFFF"/>
      </a:lt1>
      <a:dk2>
        <a:srgbClr val="032954"/>
      </a:dk2>
      <a:lt2>
        <a:srgbClr val="0766D1"/>
      </a:lt2>
      <a:accent1>
        <a:srgbClr val="0766D1"/>
      </a:accent1>
      <a:accent2>
        <a:srgbClr val="4398F9"/>
      </a:accent2>
      <a:accent3>
        <a:srgbClr val="C4DEFD"/>
      </a:accent3>
      <a:accent4>
        <a:srgbClr val="032954"/>
      </a:accent4>
      <a:accent5>
        <a:srgbClr val="7E889A"/>
      </a:accent5>
      <a:accent6>
        <a:srgbClr val="BAC0C9"/>
      </a:accent6>
      <a:hlink>
        <a:srgbClr val="4398F9"/>
      </a:hlink>
      <a:folHlink>
        <a:srgbClr val="C4DEFD"/>
      </a:folHlink>
    </a:clrScheme>
    <a:fontScheme name="Anova">
      <a:majorFont>
        <a:latin typeface="Anova Bold"/>
        <a:ea typeface=""/>
        <a:cs typeface=""/>
      </a:majorFont>
      <a:minorFont>
        <a:latin typeface="A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52B48C136D414EB12EC6609A2B4A69" ma:contentTypeVersion="5" ma:contentTypeDescription="Create a new document." ma:contentTypeScope="" ma:versionID="c506d0840867f1adddbc926f9a8dfc6f">
  <xsd:schema xmlns:xsd="http://www.w3.org/2001/XMLSchema" xmlns:xs="http://www.w3.org/2001/XMLSchema" xmlns:p="http://schemas.microsoft.com/office/2006/metadata/properties" xmlns:ns2="d21cdafc-5a3a-425e-9674-4fb06b514c0e" xmlns:ns3="6e647c50-2143-4825-9865-d236e7692e65" targetNamespace="http://schemas.microsoft.com/office/2006/metadata/properties" ma:root="true" ma:fieldsID="0df08590ed69fcf4c72a3fc3581b1869" ns2:_="" ns3:_="">
    <xsd:import namespace="d21cdafc-5a3a-425e-9674-4fb06b514c0e"/>
    <xsd:import namespace="6e647c50-2143-4825-9865-d236e7692e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1cdafc-5a3a-425e-9674-4fb06b514c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647c50-2143-4825-9865-d236e7692e65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3E925E4-5239-4639-A029-07B3CFD6A3F1}">
  <ds:schemaRefs/>
</ds:datastoreItem>
</file>

<file path=customXml/itemProps2.xml><?xml version="1.0" encoding="utf-8"?>
<ds:datastoreItem xmlns:ds="http://schemas.openxmlformats.org/officeDocument/2006/customXml" ds:itemID="{51779852-367B-483D-8C46-CF2C7DC5D261}">
  <ds:schemaRefs/>
</ds:datastoreItem>
</file>

<file path=customXml/itemProps3.xml><?xml version="1.0" encoding="utf-8"?>
<ds:datastoreItem xmlns:ds="http://schemas.openxmlformats.org/officeDocument/2006/customXml" ds:itemID="{E2663518-7548-4643-8219-608BFF0DFA0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EXTERNAL_Template_2023</Template>
  <TotalTime>2431</TotalTime>
  <Words>3919</Words>
  <Application>Microsoft Office PowerPoint</Application>
  <PresentationFormat>宽屏</PresentationFormat>
  <Paragraphs>515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Anova Bold</vt:lpstr>
      <vt:lpstr>Anova Light</vt:lpstr>
      <vt:lpstr>等线</vt:lpstr>
      <vt:lpstr>等线 Light</vt:lpstr>
      <vt:lpstr>Arial</vt:lpstr>
      <vt:lpstr>Calibri</vt:lpstr>
      <vt:lpstr>Wingdings</vt:lpstr>
      <vt:lpstr>Wingdings 2</vt:lpstr>
      <vt:lpstr>SAS - EXTERNAL</vt:lpstr>
      <vt:lpstr>SAS - EXTERNAL - NDA</vt:lpstr>
      <vt:lpstr>数智驱动的肉鸡养殖根因分析实施方案  第二周成果汇报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下周计划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Plus Solution assist Value</dc:title>
  <dc:creator>Alex Zhang</dc:creator>
  <cp:lastModifiedBy>渊琰 肖</cp:lastModifiedBy>
  <cp:revision>179</cp:revision>
  <dcterms:created xsi:type="dcterms:W3CDTF">2023-10-08T03:09:00Z</dcterms:created>
  <dcterms:modified xsi:type="dcterms:W3CDTF">2025-05-09T09:22:27Z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451006F2-8E20-4D4E-B05C-4B5D02827FD6</vt:lpwstr>
  </property>
  <property fmtid="{D5CDD505-2E9C-101B-9397-08002B2CF9AE}" pid="3" name="ArticulatePath">
    <vt:lpwstr>2020-Template-External</vt:lpwstr>
  </property>
  <property fmtid="{D5CDD505-2E9C-101B-9397-08002B2CF9AE}" pid="4" name="ContentTypeId">
    <vt:lpwstr>0x0101008252B48C136D414EB12EC6609A2B4A69</vt:lpwstr>
  </property>
  <property fmtid="{D5CDD505-2E9C-101B-9397-08002B2CF9AE}" pid="5" name="ICV">
    <vt:lpwstr>5DA87FED2261458DA9A831FC15E03DC4_13</vt:lpwstr>
  </property>
  <property fmtid="{D5CDD505-2E9C-101B-9397-08002B2CF9AE}" pid="6" name="KSOProductBuildVer">
    <vt:lpwstr>2052-12.1.0.20784</vt:lpwstr>
  </property>
</Properties>
</file>